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60" r:id="rId1"/>
    <p:sldMasterId id="2147483724" r:id="rId2"/>
  </p:sldMasterIdLst>
  <p:notesMasterIdLst>
    <p:notesMasterId r:id="rId39"/>
  </p:notesMasterIdLst>
  <p:handoutMasterIdLst>
    <p:handoutMasterId r:id="rId40"/>
  </p:handoutMasterIdLst>
  <p:sldIdLst>
    <p:sldId id="257" r:id="rId3"/>
    <p:sldId id="286" r:id="rId4"/>
    <p:sldId id="285" r:id="rId5"/>
    <p:sldId id="269" r:id="rId6"/>
    <p:sldId id="261" r:id="rId7"/>
    <p:sldId id="304" r:id="rId8"/>
    <p:sldId id="294" r:id="rId9"/>
    <p:sldId id="295" r:id="rId10"/>
    <p:sldId id="296" r:id="rId11"/>
    <p:sldId id="305" r:id="rId12"/>
    <p:sldId id="300" r:id="rId13"/>
    <p:sldId id="301" r:id="rId14"/>
    <p:sldId id="302" r:id="rId15"/>
    <p:sldId id="303" r:id="rId16"/>
    <p:sldId id="288" r:id="rId17"/>
    <p:sldId id="260" r:id="rId18"/>
    <p:sldId id="290" r:id="rId19"/>
    <p:sldId id="291" r:id="rId20"/>
    <p:sldId id="262" r:id="rId21"/>
    <p:sldId id="268" r:id="rId22"/>
    <p:sldId id="272" r:id="rId23"/>
    <p:sldId id="266" r:id="rId24"/>
    <p:sldId id="267" r:id="rId25"/>
    <p:sldId id="273" r:id="rId26"/>
    <p:sldId id="275" r:id="rId27"/>
    <p:sldId id="276" r:id="rId28"/>
    <p:sldId id="278" r:id="rId29"/>
    <p:sldId id="279" r:id="rId30"/>
    <p:sldId id="292" r:id="rId31"/>
    <p:sldId id="280" r:id="rId32"/>
    <p:sldId id="281" r:id="rId33"/>
    <p:sldId id="282" r:id="rId34"/>
    <p:sldId id="264" r:id="rId35"/>
    <p:sldId id="283" r:id="rId36"/>
    <p:sldId id="284" r:id="rId37"/>
    <p:sldId id="265" r:id="rId3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C8F9D-D0F9-4942-8C79-E58799FCB583}" v="102" dt="2021-11-08T17:05:34.294"/>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13" autoAdjust="0"/>
    <p:restoredTop sz="78873" autoAdjust="0"/>
  </p:normalViewPr>
  <p:slideViewPr>
    <p:cSldViewPr snapToGrid="0">
      <p:cViewPr varScale="1">
        <p:scale>
          <a:sx n="110" d="100"/>
          <a:sy n="110" d="100"/>
        </p:scale>
        <p:origin x="576" y="10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036EC0A6-C068-4EA0-ADE3-16F17C614724}"/>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a:extLst>
              <a:ext uri="{FF2B5EF4-FFF2-40B4-BE49-F238E27FC236}">
                <a16:creationId xmlns:a16="http://schemas.microsoft.com/office/drawing/2014/main" id="{B26EE60C-7187-40EE-9800-6782BE0EB5D6}"/>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45724847-4CA4-4B6E-A07B-DA883A6BD188}" type="datetimeFigureOut">
              <a:rPr lang="he-IL" smtClean="0"/>
              <a:t>ז'/כסלו/תשפ"ב</a:t>
            </a:fld>
            <a:endParaRPr lang="he-IL"/>
          </a:p>
        </p:txBody>
      </p:sp>
      <p:sp>
        <p:nvSpPr>
          <p:cNvPr id="4" name="מציין מיקום של כותרת תחתונה 3">
            <a:extLst>
              <a:ext uri="{FF2B5EF4-FFF2-40B4-BE49-F238E27FC236}">
                <a16:creationId xmlns:a16="http://schemas.microsoft.com/office/drawing/2014/main" id="{0A93EEF0-21A1-4723-BDD9-50FEE3653135}"/>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02BBD442-0A81-4925-90BF-BDAF322DF570}"/>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F694786D-6BAB-47FA-B06C-030C8740BB79}" type="slidenum">
              <a:rPr lang="he-IL" smtClean="0"/>
              <a:t>‹#›</a:t>
            </a:fld>
            <a:endParaRPr lang="he-IL"/>
          </a:p>
        </p:txBody>
      </p:sp>
    </p:spTree>
    <p:extLst>
      <p:ext uri="{BB962C8B-B14F-4D97-AF65-F5344CB8AC3E}">
        <p14:creationId xmlns:p14="http://schemas.microsoft.com/office/powerpoint/2010/main" val="207833369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en-US"/>
              <a:t>hjfhgdhgfdfgh</a:t>
            </a:r>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9A75E60-B2A5-4C51-B815-E2BF31CBADA7}" type="datetimeFigureOut">
              <a:rPr lang="he-IL" smtClean="0"/>
              <a:t>ז'/כסלו/תשפ"ב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D87C9B3-3F36-45D2-B699-10C699E739B9}" type="slidenum">
              <a:rPr lang="he-IL" smtClean="0"/>
              <a:t>‹#›</a:t>
            </a:fld>
            <a:endParaRPr lang="he-IL"/>
          </a:p>
        </p:txBody>
      </p:sp>
    </p:spTree>
    <p:extLst>
      <p:ext uri="{BB962C8B-B14F-4D97-AF65-F5344CB8AC3E}">
        <p14:creationId xmlns:p14="http://schemas.microsoft.com/office/powerpoint/2010/main" val="1381314750"/>
      </p:ext>
    </p:extLst>
  </p:cSld>
  <p:clrMap bg1="lt1" tx1="dk1" bg2="lt2" tx2="dk2" accent1="accent1" accent2="accent2" accent3="accent3" accent4="accent4" accent5="accent5" accent6="accent6" hlink="hlink" folHlink="folHlink"/>
  <p:hf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100" u="sng" dirty="0">
                <a:latin typeface="+mn-lt"/>
              </a:rPr>
              <a:t>הודיה</a:t>
            </a:r>
            <a:r>
              <a:rPr lang="he-IL" sz="1100" dirty="0">
                <a:latin typeface="+mn-lt"/>
              </a:rPr>
              <a:t>: היי, אנחנו יואב כהן והודיה כהן אדיב.</a:t>
            </a:r>
          </a:p>
          <a:p>
            <a:r>
              <a:rPr lang="he-IL" sz="1100" dirty="0">
                <a:latin typeface="+mn-lt"/>
              </a:rPr>
              <a:t>ואנחנו נציג לכם עכשיו את מצגת הסיום של פרויקט א' שלנו, בהנחיית איל </a:t>
            </a:r>
            <a:r>
              <a:rPr lang="he-IL" sz="1100" dirty="0" err="1">
                <a:latin typeface="+mn-lt"/>
              </a:rPr>
              <a:t>טייטלר</a:t>
            </a:r>
            <a:r>
              <a:rPr lang="he-IL" sz="1100" dirty="0">
                <a:latin typeface="+mn-lt"/>
              </a:rPr>
              <a:t>.</a:t>
            </a:r>
          </a:p>
          <a:p>
            <a:r>
              <a:rPr lang="he-IL" sz="1100" dirty="0">
                <a:latin typeface="+mn-lt"/>
              </a:rPr>
              <a:t>הפרויקט שלנו הוא בניית אלגוריתם לניהול המראות ונחיתות של מטוסים בזמן-אמת.</a:t>
            </a:r>
          </a:p>
          <a:p>
            <a:endParaRPr lang="he-IL" sz="1100" dirty="0">
              <a:latin typeface="+mn-lt"/>
            </a:endParaRPr>
          </a:p>
          <a:p>
            <a:r>
              <a:rPr lang="he-IL" sz="1100" dirty="0">
                <a:latin typeface="+mn-lt"/>
              </a:rPr>
              <a:t>זוהי ההתנסות הראשונה שלנו בעבודה מעשית בתכנון עם אילוצי זמנים ותכנות בזמן-אמת.</a:t>
            </a:r>
          </a:p>
          <a:p>
            <a:r>
              <a:rPr lang="he-IL" sz="1100" dirty="0">
                <a:latin typeface="+mn-lt"/>
              </a:rPr>
              <a:t>למדנו המון מהפרויקט וגם נהנינו מהדרך!</a:t>
            </a:r>
          </a:p>
          <a:p>
            <a:endParaRPr lang="he-IL" sz="1100" dirty="0">
              <a:latin typeface="+mj-lt"/>
            </a:endParaRPr>
          </a:p>
          <a:p>
            <a:endParaRPr lang="he-IL" sz="1100" dirty="0">
              <a:latin typeface="+mj-lt"/>
            </a:endParaRPr>
          </a:p>
          <a:p>
            <a:endParaRPr lang="he-IL" sz="1100" dirty="0">
              <a:latin typeface="+mn-lt"/>
            </a:endParaRP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a:t>
            </a:fld>
            <a:endParaRPr lang="he-IL"/>
          </a:p>
        </p:txBody>
      </p:sp>
    </p:spTree>
    <p:extLst>
      <p:ext uri="{BB962C8B-B14F-4D97-AF65-F5344CB8AC3E}">
        <p14:creationId xmlns:p14="http://schemas.microsoft.com/office/powerpoint/2010/main" val="389369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10</a:t>
            </a:fld>
            <a:endParaRPr lang="he-IL"/>
          </a:p>
        </p:txBody>
      </p:sp>
    </p:spTree>
    <p:extLst>
      <p:ext uri="{BB962C8B-B14F-4D97-AF65-F5344CB8AC3E}">
        <p14:creationId xmlns:p14="http://schemas.microsoft.com/office/powerpoint/2010/main" val="754368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11</a:t>
            </a:fld>
            <a:endParaRPr lang="he-IL"/>
          </a:p>
        </p:txBody>
      </p:sp>
    </p:spTree>
    <p:extLst>
      <p:ext uri="{BB962C8B-B14F-4D97-AF65-F5344CB8AC3E}">
        <p14:creationId xmlns:p14="http://schemas.microsoft.com/office/powerpoint/2010/main" val="2424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12</a:t>
            </a:fld>
            <a:endParaRPr lang="he-IL"/>
          </a:p>
        </p:txBody>
      </p:sp>
    </p:spTree>
    <p:extLst>
      <p:ext uri="{BB962C8B-B14F-4D97-AF65-F5344CB8AC3E}">
        <p14:creationId xmlns:p14="http://schemas.microsoft.com/office/powerpoint/2010/main" val="117544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13</a:t>
            </a:fld>
            <a:endParaRPr lang="he-IL"/>
          </a:p>
        </p:txBody>
      </p:sp>
    </p:spTree>
    <p:extLst>
      <p:ext uri="{BB962C8B-B14F-4D97-AF65-F5344CB8AC3E}">
        <p14:creationId xmlns:p14="http://schemas.microsoft.com/office/powerpoint/2010/main" val="33647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14</a:t>
            </a:fld>
            <a:endParaRPr lang="he-IL"/>
          </a:p>
        </p:txBody>
      </p:sp>
    </p:spTree>
    <p:extLst>
      <p:ext uri="{BB962C8B-B14F-4D97-AF65-F5344CB8AC3E}">
        <p14:creationId xmlns:p14="http://schemas.microsoft.com/office/powerpoint/2010/main" val="2170608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a:t>
            </a:r>
          </a:p>
          <a:p>
            <a:r>
              <a:rPr lang="he-IL" dirty="0"/>
              <a:t>כעת נדבר על אלגוריתם האונליין שזה בעצם החלק שאותו אנחנו מימשנו, אלגוריתם האונליין מומש בעזרת:</a:t>
            </a:r>
          </a:p>
          <a:p>
            <a:pPr marL="171450" indent="-171450">
              <a:buFont typeface="Arial" panose="020B0604020202020204" pitchFamily="34" charset="0"/>
              <a:buChar char="•"/>
            </a:pPr>
            <a:r>
              <a:rPr lang="he-IL" dirty="0" err="1"/>
              <a:t>תיכנות</a:t>
            </a:r>
            <a:r>
              <a:rPr lang="he-IL" dirty="0"/>
              <a:t> מונחה עצמים</a:t>
            </a:r>
          </a:p>
          <a:p>
            <a:pPr marL="171450" indent="-171450">
              <a:buFont typeface="Arial" panose="020B0604020202020204" pitchFamily="34" charset="0"/>
              <a:buChar char="•"/>
            </a:pPr>
            <a:r>
              <a:rPr lang="he-IL" dirty="0" err="1"/>
              <a:t>דיזיין</a:t>
            </a:r>
            <a:r>
              <a:rPr lang="he-IL" dirty="0"/>
              <a:t> פטרן</a:t>
            </a:r>
          </a:p>
          <a:p>
            <a:pPr marL="171450" indent="-171450">
              <a:buFont typeface="Arial" panose="020B0604020202020204" pitchFamily="34" charset="0"/>
              <a:buChar char="•"/>
            </a:pPr>
            <a:r>
              <a:rPr lang="he-IL" dirty="0"/>
              <a:t>תיכנון אלגוריתמי</a:t>
            </a:r>
          </a:p>
          <a:p>
            <a:pPr marL="171450" indent="-171450">
              <a:buFontTx/>
              <a:buChar char="-"/>
            </a:pPr>
            <a:r>
              <a:rPr lang="he-IL" dirty="0"/>
              <a:t>האלגוריתם האונליין מקבל כקלט את אותו קובץ </a:t>
            </a:r>
            <a:r>
              <a:rPr lang="en-US" dirty="0"/>
              <a:t>config</a:t>
            </a:r>
            <a:r>
              <a:rPr lang="he-IL" dirty="0"/>
              <a:t> שהתקבל </a:t>
            </a:r>
            <a:r>
              <a:rPr lang="he-IL" dirty="0" err="1"/>
              <a:t>לאופליין</a:t>
            </a:r>
            <a:r>
              <a:rPr lang="he-IL" dirty="0"/>
              <a:t> וגרף </a:t>
            </a:r>
            <a:r>
              <a:rPr lang="en-US" dirty="0"/>
              <a:t>STN</a:t>
            </a:r>
            <a:r>
              <a:rPr lang="he-IL" dirty="0"/>
              <a:t> המיוצג כטבלה.</a:t>
            </a:r>
          </a:p>
          <a:p>
            <a:pPr marL="171450" indent="-171450">
              <a:buFontTx/>
              <a:buChar char="-"/>
            </a:pPr>
            <a:r>
              <a:rPr lang="he-IL" dirty="0"/>
              <a:t>האלגוריתם מוציא כפלט קובץ המכיל את סדר הפעולות שקרו במהלך היום.</a:t>
            </a:r>
          </a:p>
          <a:p>
            <a:pPr marL="171450" indent="-171450">
              <a:buFontTx/>
              <a:buChar char="-"/>
            </a:pPr>
            <a:r>
              <a:rPr lang="he-IL" dirty="0"/>
              <a:t>אלגוריתם האונליין משמש כ-"מגדל פיקוח" אשר שולח משימות לסביבת ההרצה (סימולטור) ומבצע החלטות על בסיס מצב העולם וההפרעות המתרחשות.</a:t>
            </a:r>
          </a:p>
          <a:p>
            <a:pPr marL="171450" indent="-171450">
              <a:buFontTx/>
              <a:buChar char="-"/>
            </a:pPr>
            <a:r>
              <a:rPr lang="he-IL" dirty="0"/>
              <a:t>האלגוריתם צריך להחליט האם הוא מבצע תיקון מקומי או תכנון מחדש (במקרה </a:t>
            </a:r>
            <a:r>
              <a:rPr lang="he-IL" dirty="0" err="1"/>
              <a:t>שהתכנית</a:t>
            </a:r>
            <a:r>
              <a:rPr lang="he-IL" dirty="0"/>
              <a:t> אינה </a:t>
            </a:r>
            <a:r>
              <a:rPr lang="he-IL" dirty="0" err="1"/>
              <a:t>פיזיבילית</a:t>
            </a:r>
            <a:r>
              <a:rPr lang="he-IL" dirty="0"/>
              <a:t>)</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15</a:t>
            </a:fld>
            <a:endParaRPr lang="he-IL"/>
          </a:p>
        </p:txBody>
      </p:sp>
    </p:spTree>
    <p:extLst>
      <p:ext uri="{BB962C8B-B14F-4D97-AF65-F5344CB8AC3E}">
        <p14:creationId xmlns:p14="http://schemas.microsoft.com/office/powerpoint/2010/main" val="356572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לאחר שהבנו את הבעיה שלנו -נוכל להגדיר את מטרת הפרויקט.</a:t>
            </a:r>
          </a:p>
          <a:p>
            <a:r>
              <a:rPr lang="he-IL" dirty="0"/>
              <a:t>המטרה היא לבנות אלגוריתם </a:t>
            </a:r>
            <a:r>
              <a:rPr lang="en-US" dirty="0"/>
              <a:t>online</a:t>
            </a:r>
            <a:r>
              <a:rPr lang="he-IL" dirty="0"/>
              <a:t> לניהול המראות ונחיתות של מטוסים.</a:t>
            </a:r>
          </a:p>
          <a:p>
            <a:r>
              <a:rPr lang="he-IL" dirty="0"/>
              <a:t>בפרויקט זה בנינו אלגוריתם אשר מנהל את שדה התעופה בהתאם לתוכנית יום שהתקבלה מאלגוריתם ה-</a:t>
            </a:r>
            <a:r>
              <a:rPr lang="en-US" dirty="0"/>
              <a:t>offline</a:t>
            </a:r>
            <a:r>
              <a:rPr lang="he-IL" dirty="0"/>
              <a:t>. זאת, תוך התמודדות עם שינויים ואילוצים בזמן-אמת.</a:t>
            </a:r>
          </a:p>
          <a:p>
            <a:r>
              <a:rPr lang="he-IL" dirty="0"/>
              <a:t>האלגוריתם צריך להחליט האם הוא יכול לרוץ עם ההפרעות שצצו במהלך היום או לבצע תיכנון מחדש ביחס למצב העולם בו הוא נמצא.</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16</a:t>
            </a:fld>
            <a:endParaRPr lang="he-IL"/>
          </a:p>
        </p:txBody>
      </p:sp>
    </p:spTree>
    <p:extLst>
      <p:ext uri="{BB962C8B-B14F-4D97-AF65-F5344CB8AC3E}">
        <p14:creationId xmlns:p14="http://schemas.microsoft.com/office/powerpoint/2010/main" val="3337829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כאן ניתן לראות את הסכמה כללית של הבעיה שלנו</a:t>
            </a:r>
          </a:p>
          <a:p>
            <a:r>
              <a:rPr lang="he-IL" dirty="0"/>
              <a:t>כאשר ה-</a:t>
            </a:r>
            <a:r>
              <a:rPr lang="en-US" dirty="0"/>
              <a:t>planner</a:t>
            </a:r>
            <a:r>
              <a:rPr lang="he-IL" dirty="0"/>
              <a:t> הוא בעצם אלגוריתם </a:t>
            </a:r>
            <a:r>
              <a:rPr lang="he-IL" dirty="0" err="1"/>
              <a:t>האופליין</a:t>
            </a:r>
            <a:r>
              <a:rPr lang="he-IL" dirty="0"/>
              <a:t> שמומש בפרויקט הקודם.</a:t>
            </a:r>
          </a:p>
          <a:p>
            <a:r>
              <a:rPr lang="he-IL" dirty="0"/>
              <a:t>ה-</a:t>
            </a:r>
            <a:r>
              <a:rPr lang="en-US" dirty="0"/>
              <a:t>executor</a:t>
            </a:r>
            <a:r>
              <a:rPr lang="he-IL" dirty="0"/>
              <a:t> הוא אלגוריתם האונליין שלנו.</a:t>
            </a:r>
          </a:p>
          <a:p>
            <a:r>
              <a:rPr lang="he-IL" dirty="0"/>
              <a:t>כדי לבדוק את האלגוריתם שלנו היה עלינו לבנות סביבה אשר מדמה את שדה התעופה עם הפרעות ושינויים בזמן-אמת.</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17</a:t>
            </a:fld>
            <a:endParaRPr lang="he-IL"/>
          </a:p>
        </p:txBody>
      </p:sp>
    </p:spTree>
    <p:extLst>
      <p:ext uri="{BB962C8B-B14F-4D97-AF65-F5344CB8AC3E}">
        <p14:creationId xmlns:p14="http://schemas.microsoft.com/office/powerpoint/2010/main" val="756721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endParaRPr lang="he-IL" u="none" dirty="0"/>
          </a:p>
          <a:p>
            <a:r>
              <a:rPr lang="he-IL" u="none" dirty="0"/>
              <a:t>במימוש </a:t>
            </a:r>
            <a:r>
              <a:rPr lang="he-IL" u="none" dirty="0" err="1"/>
              <a:t>הפרוייקט</a:t>
            </a:r>
            <a:r>
              <a:rPr lang="he-IL" u="none" dirty="0"/>
              <a:t> ביצענו מספר הנחות:</a:t>
            </a:r>
          </a:p>
          <a:p>
            <a:pPr marL="171450" indent="-171450">
              <a:buFontTx/>
              <a:buChar char="-"/>
            </a:pPr>
            <a:r>
              <a:rPr lang="he-IL" u="none" dirty="0"/>
              <a:t>אין המראות ונחיתות בו זמנית – כלומר במרחב האווירי יש מטוס יחיד בכל זמן נתון.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u="none" dirty="0"/>
              <a:t>זמן תיכנון מחדש זניח ביחס לזמניי הבעיה – </a:t>
            </a:r>
            <a:r>
              <a:rPr lang="he-IL" dirty="0"/>
              <a:t>לכן בעת ביצוע תכנון מחדש הקפאנו את מצב העולם.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ההפרעה היחידה </a:t>
            </a:r>
            <a:r>
              <a:rPr lang="he-IL" dirty="0" err="1"/>
              <a:t>שסימלצנו</a:t>
            </a:r>
            <a:r>
              <a:rPr lang="he-IL" dirty="0"/>
              <a:t> היא עיכוב\דחייה של פעולה – כלומר מתיחה של גרף ה-</a:t>
            </a:r>
            <a:r>
              <a:rPr lang="en-US" dirty="0"/>
              <a:t>STN</a:t>
            </a:r>
            <a:r>
              <a:rPr lang="he-IL" dirty="0"/>
              <a:t>.</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18</a:t>
            </a:fld>
            <a:endParaRPr lang="he-IL"/>
          </a:p>
        </p:txBody>
      </p:sp>
    </p:spTree>
    <p:extLst>
      <p:ext uri="{BB962C8B-B14F-4D97-AF65-F5344CB8AC3E}">
        <p14:creationId xmlns:p14="http://schemas.microsoft.com/office/powerpoint/2010/main" val="1169753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יואב</a:t>
            </a:r>
            <a:r>
              <a:rPr lang="he-IL" dirty="0"/>
              <a:t>:</a:t>
            </a:r>
          </a:p>
          <a:p>
            <a:pPr marL="171450" indent="-171450">
              <a:buFontTx/>
              <a:buChar char="-"/>
            </a:pPr>
            <a:r>
              <a:rPr lang="he-IL" dirty="0"/>
              <a:t>בדיאגרמה הזו ניתן לראות את הקשר בין אלגוריתם </a:t>
            </a:r>
            <a:r>
              <a:rPr lang="he-IL" dirty="0" err="1"/>
              <a:t>האופליין</a:t>
            </a:r>
            <a:r>
              <a:rPr lang="he-IL" dirty="0"/>
              <a:t> לאלגוריתם האונליין.</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חשוב לציין כי השינוי העיקרי שביצענו באלגוריתם </a:t>
            </a:r>
            <a:r>
              <a:rPr lang="he-IL" dirty="0" err="1"/>
              <a:t>האופליין</a:t>
            </a:r>
            <a:r>
              <a:rPr lang="he-IL" dirty="0"/>
              <a:t> היה הוספת מעטפת, מעטפת זו </a:t>
            </a:r>
            <a:r>
              <a:rPr lang="he-IL" dirty="0" err="1"/>
              <a:t>איפשרה</a:t>
            </a:r>
            <a:r>
              <a:rPr lang="he-IL" dirty="0"/>
              <a:t> קבלת קלט ופלט על מנת שנוכל לייצר משוב.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נעבור על סכמת הבלוקים ונתאר בקצרה את התפקיד של כל בלוק והקשר בין הבלוקים:</a:t>
            </a:r>
          </a:p>
          <a:p>
            <a:pPr marL="171450" indent="-171450">
              <a:buFontTx/>
              <a:buChar char="-"/>
            </a:pPr>
            <a:r>
              <a:rPr lang="he-IL" dirty="0" err="1"/>
              <a:t>האופליין</a:t>
            </a:r>
            <a:r>
              <a:rPr lang="he-IL" dirty="0"/>
              <a:t> יכול לקבל קובץ </a:t>
            </a:r>
            <a:r>
              <a:rPr lang="he-IL" dirty="0" err="1"/>
              <a:t>קונפיג</a:t>
            </a:r>
            <a:r>
              <a:rPr lang="he-IL" dirty="0"/>
              <a:t> חדש(טסט\יום חדש) או </a:t>
            </a:r>
            <a:r>
              <a:rPr lang="he-IL" dirty="0" err="1"/>
              <a:t>קונפיג</a:t>
            </a:r>
            <a:r>
              <a:rPr lang="he-IL" dirty="0"/>
              <a:t> שנוצר </a:t>
            </a:r>
            <a:r>
              <a:rPr lang="he-IL" dirty="0" err="1"/>
              <a:t>מתיכנון</a:t>
            </a:r>
            <a:r>
              <a:rPr lang="he-IL" dirty="0"/>
              <a:t> מחדש(משוב).</a:t>
            </a:r>
          </a:p>
          <a:p>
            <a:pPr marL="171450" indent="-171450">
              <a:buFontTx/>
              <a:buChar char="-"/>
            </a:pPr>
            <a:r>
              <a:rPr lang="he-IL" dirty="0"/>
              <a:t>כפלט </a:t>
            </a:r>
            <a:r>
              <a:rPr lang="he-IL" dirty="0" err="1"/>
              <a:t>האופליין</a:t>
            </a:r>
            <a:r>
              <a:rPr lang="he-IL" dirty="0"/>
              <a:t> מוציא תוכנית (</a:t>
            </a:r>
            <a:r>
              <a:rPr lang="en-US" dirty="0"/>
              <a:t>STN</a:t>
            </a:r>
            <a:r>
              <a:rPr lang="he-IL" dirty="0"/>
              <a:t>) ומעביר אותה למנהל התוכנית.</a:t>
            </a:r>
          </a:p>
          <a:p>
            <a:pPr marL="171450" indent="-171450">
              <a:buFontTx/>
              <a:buChar char="-"/>
            </a:pPr>
            <a:r>
              <a:rPr lang="he-IL" dirty="0"/>
              <a:t>הבלוקים בכחול הם ה-</a:t>
            </a:r>
            <a:r>
              <a:rPr lang="en-US" dirty="0" err="1"/>
              <a:t>excutor</a:t>
            </a:r>
            <a:r>
              <a:rPr lang="he-IL" dirty="0"/>
              <a:t> הבלוקים באדום הם הסביבה.</a:t>
            </a:r>
          </a:p>
          <a:p>
            <a:pPr marL="171450" indent="-171450">
              <a:buFontTx/>
              <a:buChar char="-"/>
            </a:pPr>
            <a:r>
              <a:rPr lang="he-IL" dirty="0"/>
              <a:t>התוכנית יום נכנסת למנהל </a:t>
            </a:r>
            <a:r>
              <a:rPr lang="he-IL" dirty="0" err="1"/>
              <a:t>התכנית</a:t>
            </a:r>
            <a:r>
              <a:rPr lang="he-IL" dirty="0"/>
              <a:t> אשר מייצר את המודולים השונים והקשרים ביניהם.</a:t>
            </a:r>
          </a:p>
          <a:p>
            <a:pPr marL="171450" indent="-171450">
              <a:buFontTx/>
              <a:buChar char="-"/>
            </a:pPr>
            <a:r>
              <a:rPr lang="he-IL" dirty="0"/>
              <a:t>הבקר מקבל את קובץ </a:t>
            </a:r>
            <a:r>
              <a:rPr lang="he-IL" dirty="0" err="1"/>
              <a:t>הקונפיג</a:t>
            </a:r>
            <a:r>
              <a:rPr lang="he-IL" dirty="0"/>
              <a:t> </a:t>
            </a:r>
            <a:r>
              <a:rPr lang="he-IL" dirty="0" err="1"/>
              <a:t>והתכנית</a:t>
            </a:r>
            <a:r>
              <a:rPr lang="he-IL" dirty="0"/>
              <a:t> (</a:t>
            </a:r>
            <a:r>
              <a:rPr lang="en-US" dirty="0"/>
              <a:t>STN</a:t>
            </a:r>
            <a:r>
              <a:rPr lang="he-IL" dirty="0"/>
              <a:t>) ותפקידו לשמש כמגדל בקרה ופיקוח.</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מודול מצב העולם (</a:t>
            </a:r>
            <a:r>
              <a:rPr lang="en-US" dirty="0"/>
              <a:t>state</a:t>
            </a:r>
            <a:r>
              <a:rPr lang="he-IL" dirty="0"/>
              <a:t>) מייצג תמונה של מצב כל המטוסים, נתיבים ושאר הפרמטרים אחריהם אנו עוקבים – מקבל </a:t>
            </a:r>
            <a:r>
              <a:rPr lang="he-IL" dirty="0" err="1"/>
              <a:t>עידכונים</a:t>
            </a:r>
            <a:r>
              <a:rPr lang="he-IL" dirty="0"/>
              <a:t> מהסימולטור על כל התחלה\סיום של פעולה.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dirty="0"/>
              <a:t>שעון – מודול גלובלי אשר סופר זמן באופן דיסקרטי.</a:t>
            </a:r>
          </a:p>
          <a:p>
            <a:pPr marL="171450" indent="-171450">
              <a:buFontTx/>
              <a:buChar char="-"/>
            </a:pPr>
            <a:r>
              <a:rPr lang="he-IL" dirty="0"/>
              <a:t>אירועים – מודול גלובלי אשר משמש כאמצעי תקשורת בין המודולים השונים </a:t>
            </a:r>
            <a:r>
              <a:rPr lang="he-IL" dirty="0" err="1"/>
              <a:t>בתכנית</a:t>
            </a:r>
            <a:r>
              <a:rPr lang="he-IL" dirty="0"/>
              <a:t> שלנו – מעין </a:t>
            </a:r>
            <a:r>
              <a:rPr lang="en-US" dirty="0"/>
              <a:t>BUS</a:t>
            </a:r>
            <a:r>
              <a:rPr lang="he-IL" dirty="0"/>
              <a:t>.</a:t>
            </a:r>
          </a:p>
          <a:p>
            <a:pPr marL="171450" indent="-171450">
              <a:buFontTx/>
              <a:buChar char="-"/>
            </a:pPr>
            <a:r>
              <a:rPr lang="he-IL" dirty="0"/>
              <a:t>הסימולטור משמש כמודל לעולם אשר מריץ את הפעולות ונותן אינדיקציה כאשר פעולות התחילו או הסתיימו.</a:t>
            </a:r>
          </a:p>
          <a:p>
            <a:pPr marL="171450" indent="-171450">
              <a:buFontTx/>
              <a:buChar char="-"/>
            </a:pPr>
            <a:r>
              <a:rPr lang="he-IL" dirty="0"/>
              <a:t>מודול ההפרעות – בוחר באופן רנדומלי לאיזה פעולה להפריע ומה משך ההפרעה.</a:t>
            </a:r>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19</a:t>
            </a:fld>
            <a:endParaRPr lang="he-IL"/>
          </a:p>
        </p:txBody>
      </p:sp>
    </p:spTree>
    <p:extLst>
      <p:ext uri="{BB962C8B-B14F-4D97-AF65-F5344CB8AC3E}">
        <p14:creationId xmlns:p14="http://schemas.microsoft.com/office/powerpoint/2010/main" val="850113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שדה תעופה מורכב מפעולות רבות במהלך היום - הוא מכיל מס' רב של מטוסים ומס' רב של נתיבים ועליו לסנכרן בין כל הפעולות ולפקח עליהן.</a:t>
            </a:r>
          </a:p>
          <a:p>
            <a:pPr marL="171450" indent="-171450">
              <a:buFont typeface="Arial" panose="020B0604020202020204" pitchFamily="34" charset="0"/>
              <a:buChar char="•"/>
            </a:pPr>
            <a:r>
              <a:rPr lang="he-IL" dirty="0"/>
              <a:t>ישנן פעולות רבות המתרחשות בו-זמנית.</a:t>
            </a:r>
          </a:p>
          <a:p>
            <a:pPr marL="171450" indent="-171450">
              <a:buFont typeface="Arial" panose="020B0604020202020204" pitchFamily="34" charset="0"/>
              <a:buChar char="•"/>
            </a:pPr>
            <a:r>
              <a:rPr lang="he-IL" dirty="0"/>
              <a:t>ישנן פעולות התלויות אחת בשנייה</a:t>
            </a:r>
          </a:p>
          <a:p>
            <a:pPr marL="171450" indent="-171450">
              <a:buFont typeface="Arial" panose="020B0604020202020204" pitchFamily="34" charset="0"/>
              <a:buChar char="•"/>
            </a:pPr>
            <a:r>
              <a:rPr lang="he-IL" dirty="0"/>
              <a:t>וישנן פעולות אשר יוצרות הפרעות ויכולות לשבש את סדר היום.</a:t>
            </a:r>
          </a:p>
          <a:p>
            <a:pPr marL="0" indent="0">
              <a:buFont typeface="Arial" panose="020B0604020202020204" pitchFamily="34" charset="0"/>
              <a:buNone/>
            </a:pPr>
            <a:endParaRPr lang="he-IL" dirty="0"/>
          </a:p>
          <a:p>
            <a:r>
              <a:rPr lang="he-IL" u="sng" dirty="0"/>
              <a:t>יואב</a:t>
            </a:r>
            <a:r>
              <a:rPr lang="he-IL" dirty="0"/>
              <a:t>: פיקוח על שדה תעופה בדרך כלל מתבצע על ידי בניית תוכנית לסדר יום. תוכנית זו מכילה את סדר ההמראות והנחיתות עבור כל יום מראש.  </a:t>
            </a:r>
          </a:p>
          <a:p>
            <a:r>
              <a:rPr lang="he-IL" dirty="0"/>
              <a:t>בנוסף, הפיקוח דורש מעקב אחר התוכנית בזמן אמת וטיפול בבעיות שצצות.</a:t>
            </a:r>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a:t>
            </a:fld>
            <a:endParaRPr lang="he-IL"/>
          </a:p>
        </p:txBody>
      </p:sp>
    </p:spTree>
    <p:extLst>
      <p:ext uri="{BB962C8B-B14F-4D97-AF65-F5344CB8AC3E}">
        <p14:creationId xmlns:p14="http://schemas.microsoft.com/office/powerpoint/2010/main" val="2522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 מנהל</a:t>
            </a:r>
            <a:r>
              <a:rPr lang="he-IL" dirty="0"/>
              <a:t> התוכנית הוא בעצם החולייה המקשרת בין האונליין </a:t>
            </a:r>
            <a:r>
              <a:rPr lang="he-IL" dirty="0" err="1"/>
              <a:t>האופליין</a:t>
            </a:r>
            <a:r>
              <a:rPr lang="he-IL" dirty="0"/>
              <a:t>.</a:t>
            </a:r>
          </a:p>
          <a:p>
            <a:r>
              <a:rPr lang="he-IL" dirty="0"/>
              <a:t>הוא מקבל את הפלט של </a:t>
            </a:r>
            <a:r>
              <a:rPr lang="he-IL" dirty="0" err="1"/>
              <a:t>האופליין</a:t>
            </a:r>
            <a:r>
              <a:rPr lang="he-IL" dirty="0"/>
              <a:t> ומסדר אותו, בנוסף הוא בונה את המודולים של האונליין:</a:t>
            </a:r>
          </a:p>
          <a:p>
            <a:pPr marL="171450" indent="-171450">
              <a:buFont typeface="Arial" panose="020B0604020202020204" pitchFamily="34" charset="0"/>
              <a:buChar char="•"/>
            </a:pPr>
            <a:r>
              <a:rPr lang="he-IL" dirty="0"/>
              <a:t>הוא אחראי על יצירת המודולים הגלובליים, ועל הניקיון שלהם כאשר מתקבלת תוכנית חדשה.</a:t>
            </a:r>
          </a:p>
          <a:p>
            <a:pPr marL="171450" indent="-171450">
              <a:buFont typeface="Arial" panose="020B0604020202020204" pitchFamily="34" charset="0"/>
              <a:buChar char="•"/>
            </a:pPr>
            <a:r>
              <a:rPr lang="he-IL" dirty="0"/>
              <a:t>הוא יוצר את המודולים הלוקאלים עבור כל טסט ומקשר בניהם.</a:t>
            </a:r>
          </a:p>
          <a:p>
            <a:pPr marL="171450" indent="-171450">
              <a:buFont typeface="Arial" panose="020B0604020202020204" pitchFamily="34" charset="0"/>
              <a:buChar char="•"/>
            </a:pPr>
            <a:r>
              <a:rPr lang="he-IL" dirty="0"/>
              <a:t>בודק האם יש צורך בתכנון מחדש ובמידה וכן מריץ את </a:t>
            </a:r>
            <a:r>
              <a:rPr lang="he-IL" dirty="0" err="1"/>
              <a:t>האופליין</a:t>
            </a:r>
            <a:r>
              <a:rPr lang="he-IL" dirty="0"/>
              <a:t>.</a:t>
            </a:r>
          </a:p>
          <a:p>
            <a:r>
              <a:rPr lang="he-IL" dirty="0"/>
              <a:t>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20</a:t>
            </a:fld>
            <a:endParaRPr lang="he-IL"/>
          </a:p>
        </p:txBody>
      </p:sp>
    </p:spTree>
    <p:extLst>
      <p:ext uri="{BB962C8B-B14F-4D97-AF65-F5344CB8AC3E}">
        <p14:creationId xmlns:p14="http://schemas.microsoft.com/office/powerpoint/2010/main" val="2906297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 כאן ניתן לראות את ה-</a:t>
            </a:r>
            <a:r>
              <a:rPr lang="en-US" dirty="0"/>
              <a:t>flow</a:t>
            </a:r>
            <a:r>
              <a:rPr lang="he-IL" dirty="0"/>
              <a:t> של מנהל התוכנית:</a:t>
            </a:r>
          </a:p>
          <a:p>
            <a:r>
              <a:rPr lang="he-IL" dirty="0"/>
              <a:t>תחילה הוא יוצר את הבלוקים </a:t>
            </a:r>
            <a:r>
              <a:rPr lang="he-IL" dirty="0" err="1"/>
              <a:t>הגלובלים</a:t>
            </a:r>
            <a:r>
              <a:rPr lang="he-IL" dirty="0"/>
              <a:t>.</a:t>
            </a:r>
          </a:p>
          <a:p>
            <a:r>
              <a:rPr lang="he-IL" dirty="0"/>
              <a:t>לאחר מכן הוא בודק האם הטסט סיים – אם כן, הוא מבצע ניקיון לבלוקים הגלובליים ועובר לטסט הבא!</a:t>
            </a:r>
          </a:p>
          <a:p>
            <a:r>
              <a:rPr lang="he-IL" dirty="0"/>
              <a:t>אם הטסט לא סיים, הוא בודק האם יש צורך בתכנון מחדש.</a:t>
            </a:r>
          </a:p>
          <a:p>
            <a:r>
              <a:rPr lang="he-IL" dirty="0"/>
              <a:t>אם אין צורך, כלומר אנחנו בתחילת טסט לכן מנהל </a:t>
            </a:r>
            <a:r>
              <a:rPr lang="he-IL" dirty="0" err="1"/>
              <a:t>התכנית</a:t>
            </a:r>
            <a:r>
              <a:rPr lang="he-IL" dirty="0"/>
              <a:t> ייצור את המודולים הלוקליים ויריץ את הסימולציה.</a:t>
            </a:r>
          </a:p>
          <a:p>
            <a:r>
              <a:rPr lang="he-IL" dirty="0"/>
              <a:t>אם יש צורך בתכנון מחדש – יבצע קריאה </a:t>
            </a:r>
            <a:r>
              <a:rPr lang="he-IL" dirty="0" err="1"/>
              <a:t>לאופליין</a:t>
            </a:r>
            <a:r>
              <a:rPr lang="he-IL" dirty="0"/>
              <a:t> עם </a:t>
            </a:r>
            <a:r>
              <a:rPr lang="he-IL" dirty="0" err="1"/>
              <a:t>הקונפיג</a:t>
            </a:r>
            <a:r>
              <a:rPr lang="he-IL" dirty="0"/>
              <a:t> של התיכנון מחדש, ינקה את המודולים הגלובליים ויבנה מחדש את המודולים הלוקליים.</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21</a:t>
            </a:fld>
            <a:endParaRPr lang="he-IL"/>
          </a:p>
        </p:txBody>
      </p:sp>
    </p:spTree>
    <p:extLst>
      <p:ext uri="{BB962C8B-B14F-4D97-AF65-F5344CB8AC3E}">
        <p14:creationId xmlns:p14="http://schemas.microsoft.com/office/powerpoint/2010/main" val="34609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a:t>
            </a:r>
            <a:r>
              <a:rPr lang="he-IL" dirty="0" err="1"/>
              <a:t>הקונטרולר</a:t>
            </a:r>
            <a:r>
              <a:rPr lang="he-IL" dirty="0"/>
              <a:t> משמש כמגדל פיקוח ובקרה, הוא מחליט על הפעולות הבאות שיישלחו לסביבה לביצוע.</a:t>
            </a:r>
          </a:p>
          <a:p>
            <a:r>
              <a:rPr lang="he-IL" dirty="0"/>
              <a:t>הוא משתמש בשני מבניי נתונים – גרף ה-</a:t>
            </a:r>
            <a:r>
              <a:rPr lang="en-US" dirty="0"/>
              <a:t>STN</a:t>
            </a:r>
            <a:r>
              <a:rPr lang="he-IL" dirty="0"/>
              <a:t> ותור עדיפויות של כלל הפעולות </a:t>
            </a:r>
            <a:r>
              <a:rPr lang="he-IL" dirty="0" err="1"/>
              <a:t>בתכנית</a:t>
            </a:r>
            <a:r>
              <a:rPr lang="he-IL" dirty="0"/>
              <a:t>.</a:t>
            </a:r>
          </a:p>
          <a:p>
            <a:r>
              <a:rPr lang="he-IL" dirty="0" err="1"/>
              <a:t>הקונטרולר</a:t>
            </a:r>
            <a:r>
              <a:rPr lang="he-IL" dirty="0"/>
              <a:t> מחזיק </a:t>
            </a:r>
            <a:r>
              <a:rPr lang="he-IL" dirty="0" err="1"/>
              <a:t>רפרנס</a:t>
            </a:r>
            <a:r>
              <a:rPr lang="he-IL" dirty="0"/>
              <a:t> לשעון והאירועים על מנת שיוכל לתקשר עם שאר המודולים </a:t>
            </a:r>
            <a:r>
              <a:rPr lang="he-IL" dirty="0" err="1"/>
              <a:t>בתכנית</a:t>
            </a:r>
            <a:r>
              <a:rPr lang="he-IL" dirty="0"/>
              <a:t>.</a:t>
            </a:r>
          </a:p>
          <a:p>
            <a:r>
              <a:rPr lang="he-IL" dirty="0"/>
              <a:t>למודול </a:t>
            </a:r>
            <a:r>
              <a:rPr lang="he-IL" dirty="0" err="1"/>
              <a:t>הקונטרולר</a:t>
            </a:r>
            <a:r>
              <a:rPr lang="he-IL" dirty="0"/>
              <a:t> מאזין מודול ההפרעות על מנת שיוכל להגריל הפרעות בהתאם לפעולות הנשלחות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22</a:t>
            </a:fld>
            <a:endParaRPr lang="he-IL"/>
          </a:p>
        </p:txBody>
      </p:sp>
    </p:spTree>
    <p:extLst>
      <p:ext uri="{BB962C8B-B14F-4D97-AF65-F5344CB8AC3E}">
        <p14:creationId xmlns:p14="http://schemas.microsoft.com/office/powerpoint/2010/main" val="4166017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 פה אנחנו רואים את הפלט של </a:t>
            </a:r>
            <a:r>
              <a:rPr lang="he-IL" dirty="0" err="1"/>
              <a:t>האופליין</a:t>
            </a:r>
            <a:r>
              <a:rPr lang="he-IL" dirty="0"/>
              <a:t> שהוא גרף ה-</a:t>
            </a:r>
            <a:r>
              <a:rPr lang="en-US" dirty="0"/>
              <a:t>STN</a:t>
            </a:r>
            <a:r>
              <a:rPr lang="he-IL" dirty="0"/>
              <a:t> בתצורה של טבלה. בשביל הניהול של האונליין היינו צריכים להעביר אותו למבנה נתונים של גרף מכוון חסר מעגלים. סידרנו אותו במבנה נתונים כזה, על מנת שיהיה לנו נוח לבצע חיפוש בגרף ולעקוב אחר התלויות (איזו פעולה תלויה באיזו פעולה – מיוצג ע"י קשרי אב ובן).</a:t>
            </a:r>
          </a:p>
          <a:p>
            <a:r>
              <a:rPr lang="he-IL" dirty="0"/>
              <a:t>ניתן לראות פה ששורות 1 ו2 הן האבות של כלל הגרף, לצומת יכול להיות מספר בנים המשמעות היא שישנם מספר פעולות התלויות בסיום הפעולה הזו כמו צומת </a:t>
            </a:r>
            <a:r>
              <a:rPr lang="en-US" dirty="0"/>
              <a:t>el_1</a:t>
            </a:r>
            <a:r>
              <a:rPr lang="he-IL" dirty="0"/>
              <a:t> אשר הבנים שלו הם </a:t>
            </a:r>
            <a:r>
              <a:rPr lang="en-US" dirty="0"/>
              <a:t>st_1</a:t>
            </a:r>
            <a:r>
              <a:rPr lang="he-IL" dirty="0"/>
              <a:t> ו </a:t>
            </a:r>
            <a:r>
              <a:rPr lang="en-US" dirty="0"/>
              <a:t>sl_2</a:t>
            </a:r>
            <a:r>
              <a:rPr lang="he-IL" dirty="0"/>
              <a:t>.</a:t>
            </a:r>
          </a:p>
          <a:p>
            <a:r>
              <a:rPr lang="he-IL" dirty="0"/>
              <a:t>לצומת יכול להיות מספר אבות המשמעות היא שישנם מספר פעולות שצריכות להסתיים טרם תחילת הפעולה הנוכחית כמו </a:t>
            </a:r>
            <a:r>
              <a:rPr lang="en-US" dirty="0"/>
              <a:t>sl_2</a:t>
            </a:r>
            <a:r>
              <a:rPr lang="he-IL" dirty="0"/>
              <a:t>.</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23</a:t>
            </a:fld>
            <a:endParaRPr lang="he-IL"/>
          </a:p>
        </p:txBody>
      </p:sp>
    </p:spTree>
    <p:extLst>
      <p:ext uri="{BB962C8B-B14F-4D97-AF65-F5344CB8AC3E}">
        <p14:creationId xmlns:p14="http://schemas.microsoft.com/office/powerpoint/2010/main" val="777958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זה</a:t>
            </a:r>
            <a:r>
              <a:rPr lang="he-IL" dirty="0"/>
              <a:t> הוא תור העדיפויות שלפיו הבקר שולח את הפעולות לביצוע. התור מאותחל לפי התוכנית הראשונית שהתקבלה </a:t>
            </a:r>
            <a:r>
              <a:rPr lang="he-IL" dirty="0" err="1"/>
              <a:t>מהאופליין</a:t>
            </a:r>
            <a:r>
              <a:rPr lang="he-IL" dirty="0"/>
              <a:t>.</a:t>
            </a:r>
          </a:p>
          <a:p>
            <a:r>
              <a:rPr lang="he-IL" dirty="0"/>
              <a:t>- התור מסודר לפי הזמן בו הפעולה אמורה להתחיל ביחס לתחילת הבעיה (להצביע על הדיאגרמה ולהסביר).</a:t>
            </a:r>
          </a:p>
          <a:p>
            <a:pPr marL="171450" indent="-171450">
              <a:buFontTx/>
              <a:buChar char="-"/>
            </a:pPr>
            <a:r>
              <a:rPr lang="he-IL" dirty="0"/>
              <a:t>התור מורכב ממצביעים לצמתים בגרף (אשר מכילים מידע על כל פעולה).</a:t>
            </a:r>
          </a:p>
          <a:p>
            <a:pPr marL="171450" indent="-171450">
              <a:buFontTx/>
              <a:buChar char="-"/>
            </a:pPr>
            <a:r>
              <a:rPr lang="he-IL" dirty="0"/>
              <a:t>עבור כל פעולה נבדוק מס' דברים:</a:t>
            </a:r>
          </a:p>
          <a:p>
            <a:pPr marL="171450" indent="-171450">
              <a:buFontTx/>
              <a:buChar char="-"/>
            </a:pPr>
            <a:r>
              <a:rPr lang="he-IL" dirty="0"/>
              <a:t>1. האם האבות שלה סיימו (מתבצע על ידי חיפוש בגרף).</a:t>
            </a:r>
          </a:p>
          <a:p>
            <a:pPr marL="171450" indent="-171450">
              <a:buFontTx/>
              <a:buChar char="-"/>
            </a:pPr>
            <a:r>
              <a:rPr lang="he-IL" dirty="0"/>
              <a:t>2. האם הגיע הזמן שלה לרוץ.</a:t>
            </a:r>
          </a:p>
          <a:p>
            <a:pPr marL="171450" indent="-171450">
              <a:buFontTx/>
              <a:buChar char="-"/>
            </a:pPr>
            <a:r>
              <a:rPr lang="he-IL" dirty="0"/>
              <a:t>3. בדיקת חוקיות הפעולה אל מול מודול מצב העולם (לדג' נחיתה צריכה נתיב פנוי, אז האם יש נתיב פנוי)</a:t>
            </a:r>
          </a:p>
          <a:p>
            <a:pPr marL="0" indent="0">
              <a:buFontTx/>
              <a:buNone/>
            </a:pPr>
            <a:endParaRPr lang="he-IL" dirty="0"/>
          </a:p>
          <a:p>
            <a:pPr marL="171450" indent="-171450">
              <a:buFontTx/>
              <a:buChar char="-"/>
            </a:pPr>
            <a:r>
              <a:rPr lang="he-IL" dirty="0"/>
              <a:t>פעולות שהזמן שלהן הגיע אך לא מוכנות (עקב הפרעה או שינוי סדר פעולות על ידי הבקר) מקבלות קנס של יחידת זמן אחת ובכך אנו משנים את סדר הפעולות מהתוכנית המקורית – זהו התיקון הלוקאלי של גרף ה-</a:t>
            </a:r>
            <a:r>
              <a:rPr lang="en-US" dirty="0"/>
              <a:t>STN</a:t>
            </a:r>
            <a:r>
              <a:rPr lang="he-IL" dirty="0"/>
              <a:t> כלומר מתיחה שלו.</a:t>
            </a:r>
          </a:p>
          <a:p>
            <a:pPr marL="171450" indent="-171450">
              <a:buFontTx/>
              <a:buChar char="-"/>
            </a:pPr>
            <a:endParaRPr lang="he-IL" dirty="0"/>
          </a:p>
          <a:p>
            <a:pPr marL="171450" indent="-171450">
              <a:buFontTx/>
              <a:buChar char="-"/>
            </a:pPr>
            <a:r>
              <a:rPr lang="he-IL" dirty="0"/>
              <a:t>כל פעולה שהסתיימה מרימה דגל בצומת שלה בגרף.</a:t>
            </a:r>
          </a:p>
          <a:p>
            <a:pPr marL="171450" indent="-171450">
              <a:buFontTx/>
              <a:buChar char="-"/>
            </a:pPr>
            <a:r>
              <a:rPr lang="he-IL" dirty="0"/>
              <a:t>כאשר כל הפעולות הסתיימו והתור ריק – </a:t>
            </a:r>
            <a:r>
              <a:rPr lang="he-IL" dirty="0" err="1"/>
              <a:t>הקונטרולר</a:t>
            </a:r>
            <a:r>
              <a:rPr lang="he-IL" dirty="0"/>
              <a:t> משדר על </a:t>
            </a:r>
            <a:r>
              <a:rPr lang="he-IL" dirty="0" err="1"/>
              <a:t>האיבנטס</a:t>
            </a:r>
            <a:r>
              <a:rPr lang="he-IL" dirty="0"/>
              <a:t> שהוא סיים.</a:t>
            </a:r>
          </a:p>
          <a:p>
            <a:pPr marL="0" indent="0">
              <a:buFontTx/>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24</a:t>
            </a:fld>
            <a:endParaRPr lang="he-IL"/>
          </a:p>
        </p:txBody>
      </p:sp>
    </p:spTree>
    <p:extLst>
      <p:ext uri="{BB962C8B-B14F-4D97-AF65-F5344CB8AC3E}">
        <p14:creationId xmlns:p14="http://schemas.microsoft.com/office/powerpoint/2010/main" val="243888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הסימולטור מדמה את העולם, אין לו יכולת החלטה אלא הוא מקבל פעולות ופקודות ומבצע אותן.</a:t>
            </a:r>
          </a:p>
          <a:p>
            <a:r>
              <a:rPr lang="he-IL" dirty="0"/>
              <a:t>הסימולטור מחזיק תור עדיפויות הממוין בעדיפות שונה </a:t>
            </a:r>
            <a:r>
              <a:rPr lang="he-IL" dirty="0" err="1"/>
              <a:t>מהקונטרולר</a:t>
            </a:r>
            <a:r>
              <a:rPr lang="he-IL" dirty="0"/>
              <a:t> שלפיו הסימולטור יודע אילו פעולות מתבצעות.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הוא מחזיק </a:t>
            </a:r>
            <a:r>
              <a:rPr lang="he-IL" dirty="0" err="1"/>
              <a:t>רפרנס</a:t>
            </a:r>
            <a:r>
              <a:rPr lang="he-IL" dirty="0"/>
              <a:t> לשעון ולמודול ה-</a:t>
            </a:r>
            <a:r>
              <a:rPr lang="en-US" dirty="0"/>
              <a:t>events</a:t>
            </a:r>
            <a:r>
              <a:rPr lang="he-IL" dirty="0"/>
              <a:t>, על מנת שיוכל לתקשר עם שאר המודולים בתוכנית.</a:t>
            </a:r>
          </a:p>
          <a:p>
            <a:r>
              <a:rPr lang="he-IL" dirty="0"/>
              <a:t>מודול מצב העולם מאזין לסימולטור על מנת שיוכל להתעדכן.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25</a:t>
            </a:fld>
            <a:endParaRPr lang="he-IL"/>
          </a:p>
        </p:txBody>
      </p:sp>
    </p:spTree>
    <p:extLst>
      <p:ext uri="{BB962C8B-B14F-4D97-AF65-F5344CB8AC3E}">
        <p14:creationId xmlns:p14="http://schemas.microsoft.com/office/powerpoint/2010/main" val="551762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u="sng" dirty="0"/>
              <a:t>הודיה</a:t>
            </a:r>
            <a:r>
              <a:rPr lang="he-IL" u="none" dirty="0"/>
              <a:t>:</a:t>
            </a:r>
          </a:p>
          <a:p>
            <a:r>
              <a:rPr lang="he-IL" dirty="0"/>
              <a:t>זה הוא תור העדיפויות שלפיו הסימולטור יודע אילו פעולות מתבצעות כעת ואילו פעולות סיימו.</a:t>
            </a:r>
          </a:p>
          <a:p>
            <a:r>
              <a:rPr lang="he-IL" dirty="0"/>
              <a:t>הפעולות מסודרות לפי משך הפעולה (כלומר הפעולה הקצרה ביותר היא בעלת העדיפות הגבוהה ביותר).</a:t>
            </a:r>
          </a:p>
          <a:p>
            <a:r>
              <a:rPr lang="he-IL" dirty="0"/>
              <a:t>- במידה ומודול ההפרעות החליט על הפרעה, הסימולטור מוסיף את משך ההפרעה לפעולה המתאימה.</a:t>
            </a:r>
          </a:p>
          <a:p>
            <a:r>
              <a:rPr lang="he-IL" dirty="0"/>
              <a:t>- בכל התחלה וסיום של פעולה חדשה מבצע עדכון של מודול מצב העולם.</a:t>
            </a:r>
          </a:p>
          <a:p>
            <a:r>
              <a:rPr lang="he-IL" dirty="0"/>
              <a:t>- עבור כל מחזור שעון הסימולטור מוריד יחידת זמן מכלל הפעולות שכרגע בביצוע.</a:t>
            </a:r>
          </a:p>
          <a:p>
            <a:pPr marL="171450" indent="-171450">
              <a:buFontTx/>
              <a:buChar char="-"/>
            </a:pPr>
            <a:r>
              <a:rPr lang="he-IL" dirty="0"/>
              <a:t>זהו מימוש "מקבילי" כלומר ייתכן שבאותו מחזור שעון יתחילו\ יסתיימו מספר פעולות במקביל.</a:t>
            </a:r>
          </a:p>
          <a:p>
            <a:pPr marL="0" indent="0">
              <a:buFontTx/>
              <a:buNone/>
            </a:pPr>
            <a:endParaRPr lang="he-IL" dirty="0"/>
          </a:p>
          <a:p>
            <a:pPr marL="0" indent="0">
              <a:buFontTx/>
              <a:buNone/>
            </a:pPr>
            <a:r>
              <a:rPr lang="he-IL" dirty="0"/>
              <a:t>*** המקביליות היא לא </a:t>
            </a:r>
            <a:r>
              <a:rPr lang="he-IL" dirty="0" err="1"/>
              <a:t>תוכנתית</a:t>
            </a:r>
            <a:r>
              <a:rPr lang="he-IL" dirty="0"/>
              <a:t> אל אלגוריתמית כלומר אין חוטי או מנגנון חומרתי אלא תקשורת בין המודולים על מנת </a:t>
            </a:r>
            <a:r>
              <a:rPr lang="he-IL" dirty="0" err="1"/>
              <a:t>שייתבצעו</a:t>
            </a:r>
            <a:r>
              <a:rPr lang="he-IL" dirty="0"/>
              <a:t> מספר דברים בו זמנית ***</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26</a:t>
            </a:fld>
            <a:endParaRPr lang="he-IL"/>
          </a:p>
        </p:txBody>
      </p:sp>
    </p:spTree>
    <p:extLst>
      <p:ext uri="{BB962C8B-B14F-4D97-AF65-F5344CB8AC3E}">
        <p14:creationId xmlns:p14="http://schemas.microsoft.com/office/powerpoint/2010/main" val="2543853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dirty="0"/>
              <a:t>:</a:t>
            </a:r>
          </a:p>
          <a:p>
            <a:r>
              <a:rPr lang="he-IL" dirty="0"/>
              <a:t>מודל </a:t>
            </a:r>
            <a:r>
              <a:rPr lang="he-IL" dirty="0" err="1"/>
              <a:t>האיבנטים</a:t>
            </a:r>
            <a:r>
              <a:rPr lang="he-IL" dirty="0"/>
              <a:t> הוא רשימה של סיגנלים אשר דרכו כל המודולים מתקשרים, זהו פרוטוקול תקשורת שיצרנו.</a:t>
            </a:r>
          </a:p>
          <a:p>
            <a:r>
              <a:rPr lang="he-IL" dirty="0"/>
              <a:t>בתחילה, מימשנו את התקשורת ישירות בין המודולים, אך זה גרר צימוד גבוה של התכנית שלנו (תלויות רבות), ולכן עלה הצורך ביצירה של מודול מסוג זה. נעבור בהיי לבל על פרוטוקול התקשורת והסינגלים השונים </a:t>
            </a:r>
            <a:r>
              <a:rPr lang="he-IL" dirty="0" err="1"/>
              <a:t>השונים</a:t>
            </a:r>
            <a:r>
              <a:rPr lang="he-IL" dirty="0"/>
              <a:t>.</a:t>
            </a:r>
          </a:p>
          <a:p>
            <a:pPr marL="228600" indent="-228600">
              <a:buAutoNum type="arabicPeriod"/>
            </a:pPr>
            <a:r>
              <a:rPr lang="en-US" dirty="0"/>
              <a:t>Sa</a:t>
            </a:r>
            <a:r>
              <a:rPr lang="he-IL" dirty="0"/>
              <a:t> – הבקר מסמן על פעולה שנשלחה לסביבה לביצוע.</a:t>
            </a:r>
          </a:p>
          <a:p>
            <a:pPr marL="228600" indent="-228600">
              <a:buAutoNum type="arabicPeriod"/>
            </a:pPr>
            <a:r>
              <a:rPr lang="en-US" dirty="0"/>
              <a:t>Cena</a:t>
            </a:r>
            <a:r>
              <a:rPr lang="he-IL" dirty="0"/>
              <a:t> – השעון מסמן על כך שלא קודם ערכו – מטרה מקביליות.</a:t>
            </a:r>
          </a:p>
          <a:p>
            <a:pPr marL="228600" indent="-228600">
              <a:buAutoNum type="arabicPeriod"/>
            </a:pPr>
            <a:r>
              <a:rPr lang="en-US" dirty="0" err="1"/>
              <a:t>Cfa</a:t>
            </a:r>
            <a:r>
              <a:rPr lang="he-IL" dirty="0"/>
              <a:t> – הסימולטור מסמן לשעון על כך שפעולה הסתיימה – מטרה מקביליות.</a:t>
            </a:r>
          </a:p>
          <a:p>
            <a:pPr marL="228600" indent="-228600">
              <a:buAutoNum type="arabicPeriod"/>
            </a:pPr>
            <a:r>
              <a:rPr lang="en-US" dirty="0"/>
              <a:t>Fa</a:t>
            </a:r>
            <a:r>
              <a:rPr lang="he-IL" dirty="0"/>
              <a:t> – הסימולטור מסמן לבקר על סיום פעולה.</a:t>
            </a:r>
          </a:p>
          <a:p>
            <a:pPr marL="228600" indent="-228600">
              <a:buAutoNum type="arabicPeriod"/>
            </a:pPr>
            <a:r>
              <a:rPr lang="en-US" dirty="0"/>
              <a:t>Cd</a:t>
            </a:r>
            <a:r>
              <a:rPr lang="he-IL" dirty="0"/>
              <a:t> – הבקר מסמן שסיים את ריצתו.</a:t>
            </a:r>
          </a:p>
          <a:p>
            <a:pPr marL="228600" indent="-228600">
              <a:buAutoNum type="arabicPeriod"/>
            </a:pPr>
            <a:r>
              <a:rPr lang="en-US" dirty="0"/>
              <a:t>Sd</a:t>
            </a:r>
            <a:r>
              <a:rPr lang="he-IL" dirty="0"/>
              <a:t> – הסימולטור מסמן שסיים את ריצתו.</a:t>
            </a:r>
          </a:p>
          <a:p>
            <a:pPr marL="228600" indent="-228600">
              <a:buAutoNum type="arabicPeriod"/>
            </a:pPr>
            <a:r>
              <a:rPr lang="en-US" dirty="0"/>
              <a:t>Rand</a:t>
            </a:r>
            <a:r>
              <a:rPr lang="he-IL" dirty="0"/>
              <a:t> – מודול ההפרעות מסמן לסימולטור על הפרעה חדשה שנוצרה.</a:t>
            </a:r>
          </a:p>
          <a:p>
            <a:pPr marL="228600" indent="-228600">
              <a:buAutoNum type="arabicPeriod"/>
            </a:pPr>
            <a:r>
              <a:rPr lang="en-US" dirty="0"/>
              <a:t>Rp</a:t>
            </a:r>
            <a:r>
              <a:rPr lang="he-IL" dirty="0"/>
              <a:t> – הבקרה מסמן לשעון ולמנהל התכונית על צורך </a:t>
            </a:r>
            <a:r>
              <a:rPr lang="he-IL" dirty="0" err="1"/>
              <a:t>בתיכנון</a:t>
            </a:r>
            <a:r>
              <a:rPr lang="he-IL" dirty="0"/>
              <a:t> מחדש.</a:t>
            </a:r>
          </a:p>
          <a:p>
            <a:pPr marL="228600" indent="-228600">
              <a:buAutoNum type="arabicPeriod"/>
            </a:pPr>
            <a:r>
              <a:rPr lang="en-US" dirty="0"/>
              <a:t>Test</a:t>
            </a:r>
            <a:r>
              <a:rPr lang="he-IL" dirty="0"/>
              <a:t> – השעון מסמן למנהל </a:t>
            </a:r>
            <a:r>
              <a:rPr lang="he-IL" dirty="0" err="1"/>
              <a:t>התכנית</a:t>
            </a:r>
            <a:r>
              <a:rPr lang="he-IL" dirty="0"/>
              <a:t> האם יש צורך בהתחלה של טסט חדש.</a:t>
            </a:r>
          </a:p>
          <a:p>
            <a:pPr marL="0" indent="0">
              <a:buNone/>
            </a:pPr>
            <a:endParaRPr lang="he-IL" dirty="0"/>
          </a:p>
          <a:p>
            <a:pPr marL="0" indent="0">
              <a:buNone/>
            </a:pPr>
            <a:r>
              <a:rPr lang="he-IL" dirty="0"/>
              <a:t>מודול זה יוצר את התדר הגבוה בתקשורת בין האונליין לסביבה.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27</a:t>
            </a:fld>
            <a:endParaRPr lang="he-IL"/>
          </a:p>
        </p:txBody>
      </p:sp>
    </p:spTree>
    <p:extLst>
      <p:ext uri="{BB962C8B-B14F-4D97-AF65-F5344CB8AC3E}">
        <p14:creationId xmlns:p14="http://schemas.microsoft.com/office/powerpoint/2010/main" val="3654397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u="none" dirty="0"/>
              <a:t>: מודול</a:t>
            </a:r>
            <a:r>
              <a:rPr lang="he-IL" dirty="0"/>
              <a:t> זה מדמה לנו את ציר הזמן אשר מיוצג באופן דיסקרטי.</a:t>
            </a:r>
          </a:p>
          <a:p>
            <a:r>
              <a:rPr lang="he-IL" dirty="0"/>
              <a:t>בתחילת העבודה השתמשנו בזמן רציף. אך לאחר בעיות מימוש והתייעצות עם </a:t>
            </a:r>
            <a:r>
              <a:rPr lang="he-IL" b="1" u="sng" dirty="0"/>
              <a:t>איל</a:t>
            </a:r>
            <a:r>
              <a:rPr lang="he-IL" dirty="0"/>
              <a:t> החלטנו לעבור לזמן בדיד.</a:t>
            </a:r>
          </a:p>
          <a:p>
            <a:r>
              <a:rPr lang="he-IL" dirty="0"/>
              <a:t>היתרון בזמן בדיד הוא היכולת לנרמל את ציר הזמן בקלות, יכולת מעקב אחרי הפעולות בצורה יעילה והרצת הטסטים בהילוך מהיר.</a:t>
            </a:r>
          </a:p>
          <a:p>
            <a:r>
              <a:rPr lang="he-IL" dirty="0"/>
              <a:t>הפרמטרים החשובים במודול זה הם:</a:t>
            </a:r>
          </a:p>
          <a:p>
            <a:r>
              <a:rPr lang="he-IL" dirty="0"/>
              <a:t>ערך השעון – מספר יחידות הזמן שעברו.</a:t>
            </a:r>
          </a:p>
          <a:p>
            <a:r>
              <a:rPr lang="he-IL" dirty="0"/>
              <a:t>אפסילון – ערך זה הוא הפקטור לפיו נכווץ או נמתח את ציר הזמן – נקבע שרירותית לפני תחילת הריצה.</a:t>
            </a:r>
          </a:p>
          <a:p>
            <a:endParaRPr lang="he-IL" dirty="0"/>
          </a:p>
          <a:p>
            <a:r>
              <a:rPr lang="he-IL" dirty="0"/>
              <a:t>אופן פעולת השעון היא ריצה אינסופית אשר בכל </a:t>
            </a:r>
            <a:r>
              <a:rPr lang="he-IL" dirty="0" err="1"/>
              <a:t>איטרציה</a:t>
            </a:r>
            <a:r>
              <a:rPr lang="he-IL" dirty="0"/>
              <a:t> שלה ישנן מספר בדיקות כמו:</a:t>
            </a:r>
          </a:p>
          <a:p>
            <a:pPr marL="228600" indent="-228600">
              <a:buAutoNum type="arabicPeriod"/>
            </a:pPr>
            <a:r>
              <a:rPr lang="he-IL" dirty="0"/>
              <a:t>האם הטסט הסתיים.</a:t>
            </a:r>
          </a:p>
          <a:p>
            <a:pPr marL="228600" indent="-228600">
              <a:buAutoNum type="arabicPeriod"/>
            </a:pPr>
            <a:r>
              <a:rPr lang="he-IL" dirty="0"/>
              <a:t>אם יש צורך בקידום השעון (כתלות בפעולות שהתבצעו בסימולטור ובבקר).</a:t>
            </a:r>
          </a:p>
          <a:p>
            <a:pPr marL="0" indent="0">
              <a:buNone/>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במהלך ריצת האונליין ישנן המרות אשר מתבססות על ערך האפסילון של השעון.</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28</a:t>
            </a:fld>
            <a:endParaRPr lang="he-IL"/>
          </a:p>
        </p:txBody>
      </p:sp>
    </p:spTree>
    <p:extLst>
      <p:ext uri="{BB962C8B-B14F-4D97-AF65-F5344CB8AC3E}">
        <p14:creationId xmlns:p14="http://schemas.microsoft.com/office/powerpoint/2010/main" val="3802725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a:t>
            </a:r>
            <a:r>
              <a:rPr lang="he-IL" dirty="0"/>
              <a:t>:</a:t>
            </a:r>
          </a:p>
          <a:p>
            <a:r>
              <a:rPr lang="he-IL" dirty="0"/>
              <a:t>אחת התקלות המשמעותיות שנתקלנו בהן </a:t>
            </a:r>
            <a:r>
              <a:rPr lang="he-IL" dirty="0" err="1"/>
              <a:t>היתה</a:t>
            </a:r>
            <a:r>
              <a:rPr lang="he-IL" dirty="0"/>
              <a:t> תוצאת לוואי של כיווץ ציר הזמן.</a:t>
            </a:r>
          </a:p>
          <a:p>
            <a:r>
              <a:rPr lang="he-IL" dirty="0"/>
              <a:t>כיוון שהכפלנו במספרים ממשיים את הזמנים בתוכנית ולמחשב יש יכולת ייצוג מוגבלת של מספרים מסוג זה, במהלך הריצות </a:t>
            </a:r>
            <a:r>
              <a:rPr lang="he-IL" dirty="0" err="1"/>
              <a:t>ניתקלנו</a:t>
            </a:r>
            <a:r>
              <a:rPr lang="he-IL" dirty="0"/>
              <a:t> בתופעות לא מוסברות ובסימולציות שנכשלו כשבעצם הן היו צריכות להצליח.</a:t>
            </a:r>
          </a:p>
          <a:p>
            <a:r>
              <a:rPr lang="he-IL" dirty="0"/>
              <a:t>לאחר </a:t>
            </a:r>
            <a:r>
              <a:rPr lang="he-IL" dirty="0" err="1"/>
              <a:t>דיבאג</a:t>
            </a:r>
            <a:r>
              <a:rPr lang="he-IL" dirty="0"/>
              <a:t> ממושך הבנו שהבעיה הייתה בהשוואת זמניי הפעולות שהסתיימו ל-0 מסוג שלם.</a:t>
            </a:r>
          </a:p>
          <a:p>
            <a:r>
              <a:rPr lang="he-IL" dirty="0"/>
              <a:t>בעיה זו יצרה עיכובים בסיום הפעולות מה שגרר כישלון של </a:t>
            </a:r>
            <a:r>
              <a:rPr lang="he-IL" dirty="0" err="1"/>
              <a:t>סימלציות</a:t>
            </a:r>
            <a:r>
              <a:rPr lang="he-IL" dirty="0"/>
              <a:t>.</a:t>
            </a:r>
          </a:p>
          <a:p>
            <a:endParaRPr lang="he-IL" dirty="0"/>
          </a:p>
          <a:p>
            <a:r>
              <a:rPr lang="he-IL" dirty="0"/>
              <a:t>התיקון שעשינו הוא יצירה של אפס לוגי חדש, האפס שלנו קטן בשני סדריי גודל מהאפסילון מה שהופך אותו למספר הקטן בתוכנית ובכך פתרנו את בעיית ההשוואה שנוצרה.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29</a:t>
            </a:fld>
            <a:endParaRPr lang="he-IL"/>
          </a:p>
        </p:txBody>
      </p:sp>
    </p:spTree>
    <p:extLst>
      <p:ext uri="{BB962C8B-B14F-4D97-AF65-F5344CB8AC3E}">
        <p14:creationId xmlns:p14="http://schemas.microsoft.com/office/powerpoint/2010/main" val="2045717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יואב: </a:t>
            </a:r>
            <a:r>
              <a:rPr lang="he-IL" dirty="0"/>
              <a:t>בניית תוכנית יום עבור סדר הנחיתות וההמראות של המטוסים, מעקב אחריה בזמן אמת וטיפול בבעיות היא בעיה מורכבת.</a:t>
            </a:r>
          </a:p>
          <a:p>
            <a:r>
              <a:rPr lang="he-IL" dirty="0"/>
              <a:t>בעיה זו ניתן לחלק ל-2 תתי-בעיות:</a:t>
            </a:r>
          </a:p>
          <a:p>
            <a:pPr marL="171450" indent="-171450">
              <a:buFont typeface="Arial" panose="020B0604020202020204" pitchFamily="34" charset="0"/>
              <a:buChar char="•"/>
            </a:pPr>
            <a:r>
              <a:rPr lang="he-IL" dirty="0"/>
              <a:t>בניית תוכנית יום – זהו אלגוריתם אופליין, אלגוריתם זה מתבסס על נתונים שמוזנים כקלט לבעיה. אלגוריתם זה מומש </a:t>
            </a:r>
            <a:r>
              <a:rPr lang="he-IL" dirty="0" err="1"/>
              <a:t>בפרוייקט</a:t>
            </a:r>
            <a:r>
              <a:rPr lang="he-IL" dirty="0"/>
              <a:t> קודם </a:t>
            </a:r>
            <a:r>
              <a:rPr lang="he-IL" b="1" dirty="0">
                <a:solidFill>
                  <a:srgbClr val="FF0000"/>
                </a:solidFill>
                <a:highlight>
                  <a:srgbClr val="FFFF00"/>
                </a:highlight>
              </a:rPr>
              <a:t>בהנחיית אייל </a:t>
            </a:r>
            <a:r>
              <a:rPr lang="he-IL" b="1" dirty="0">
                <a:solidFill>
                  <a:srgbClr val="FF0000"/>
                </a:solidFill>
              </a:rPr>
              <a:t>ע"י בר </a:t>
            </a:r>
            <a:r>
              <a:rPr lang="he-IL" b="1" dirty="0" err="1">
                <a:solidFill>
                  <a:srgbClr val="FF0000"/>
                </a:solidFill>
              </a:rPr>
              <a:t>מימרן</a:t>
            </a:r>
            <a:r>
              <a:rPr lang="he-IL" b="1" dirty="0">
                <a:solidFill>
                  <a:srgbClr val="FF0000"/>
                </a:solidFill>
              </a:rPr>
              <a:t> ותום שפירא . </a:t>
            </a:r>
          </a:p>
          <a:p>
            <a:pPr marL="171450" indent="-171450">
              <a:buFont typeface="Arial" panose="020B0604020202020204" pitchFamily="34" charset="0"/>
              <a:buChar char="•"/>
            </a:pPr>
            <a:r>
              <a:rPr lang="he-IL" dirty="0"/>
              <a:t>מעקב ופיקוח אחר התוכנית בזמן אמת – זהו אלגוריתם האונליין שאנחנו מימשנו. אלגוריתם זה מתבסס על תוכנית יום קיימת שמוזנת כקלט לבעיה.</a:t>
            </a:r>
          </a:p>
          <a:p>
            <a:pPr marL="0" indent="0">
              <a:buFont typeface="Arial" panose="020B0604020202020204" pitchFamily="34" charset="0"/>
              <a:buNone/>
            </a:pPr>
            <a:endParaRPr lang="he-IL" dirty="0"/>
          </a:p>
          <a:p>
            <a:endParaRPr lang="he-IL" dirty="0"/>
          </a:p>
          <a:p>
            <a:endParaRPr lang="he-IL" dirty="0"/>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a:t>
            </a:fld>
            <a:endParaRPr lang="he-IL"/>
          </a:p>
        </p:txBody>
      </p:sp>
    </p:spTree>
    <p:extLst>
      <p:ext uri="{BB962C8B-B14F-4D97-AF65-F5344CB8AC3E}">
        <p14:creationId xmlns:p14="http://schemas.microsoft.com/office/powerpoint/2010/main" val="1875335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u="sng" dirty="0"/>
              <a:t>הודיה</a:t>
            </a:r>
            <a:r>
              <a:rPr lang="he-IL" u="none" dirty="0"/>
              <a:t>:</a:t>
            </a:r>
          </a:p>
          <a:p>
            <a:r>
              <a:rPr lang="he-IL" dirty="0"/>
              <a:t>מודול זה מייצג את מצב העולם ומתעדכן בעקבות הסימולטור.</a:t>
            </a:r>
          </a:p>
          <a:p>
            <a:r>
              <a:rPr lang="he-IL" dirty="0"/>
              <a:t>המודול מחזיק וקטור של מטוסים ווקטור של נתיבים.</a:t>
            </a:r>
          </a:p>
          <a:p>
            <a:r>
              <a:rPr lang="he-IL" dirty="0"/>
              <a:t>וקטור המטוסים – כל אינדקס במערך שייך למספר המטוס של אותו האינדקס (</a:t>
            </a:r>
            <a:r>
              <a:rPr lang="he-IL" dirty="0" err="1"/>
              <a:t>כלמור</a:t>
            </a:r>
            <a:r>
              <a:rPr lang="he-IL" dirty="0"/>
              <a:t> מטוס 0 מיוצג עי תא מספר 0).</a:t>
            </a:r>
            <a:br>
              <a:rPr lang="en-US" dirty="0"/>
            </a:br>
            <a:r>
              <a:rPr lang="he-IL" dirty="0"/>
              <a:t>וכל תא מחזיק את מצב המטוס.</a:t>
            </a:r>
          </a:p>
          <a:p>
            <a:r>
              <a:rPr lang="he-IL" dirty="0"/>
              <a:t>מערך הנתיבים מייצג את הנתיבים באותו אופן, כל תא מחזיק ערך מספרי כאשר:</a:t>
            </a:r>
          </a:p>
          <a:p>
            <a:r>
              <a:rPr lang="he-IL" dirty="0"/>
              <a:t>-1 – מייצג מסלול פנוי.</a:t>
            </a:r>
          </a:p>
          <a:p>
            <a:r>
              <a:rPr lang="he-IL" dirty="0"/>
              <a:t>כל מס' אחר – מייצג את מספר המטוס שתופס את הנתיב בזמן הנתון.</a:t>
            </a:r>
          </a:p>
          <a:p>
            <a:endParaRPr lang="he-IL" dirty="0"/>
          </a:p>
          <a:p>
            <a:r>
              <a:rPr lang="he-IL" dirty="0"/>
              <a:t>מטרת מודול זה היא:</a:t>
            </a:r>
          </a:p>
          <a:p>
            <a:pPr marL="228600" indent="-228600">
              <a:buAutoNum type="arabicPeriod"/>
            </a:pPr>
            <a:r>
              <a:rPr lang="he-IL" dirty="0"/>
              <a:t>לממש את פונקציית החוקיות שהבקר קורא לה ולהחזיר האם המצב הבא חוקי או לא.</a:t>
            </a:r>
          </a:p>
          <a:p>
            <a:pPr marL="228600" indent="-228600">
              <a:buAutoNum type="arabicPeriod"/>
            </a:pPr>
            <a:r>
              <a:rPr lang="he-IL" dirty="0"/>
              <a:t>לבצע הקפאה של מצב העולם וכתיבת קובץ </a:t>
            </a:r>
            <a:r>
              <a:rPr lang="he-IL" dirty="0" err="1"/>
              <a:t>קונפיג</a:t>
            </a:r>
            <a:r>
              <a:rPr lang="he-IL" dirty="0"/>
              <a:t> חדש במידה ונדרש תיכנון מחדש.</a:t>
            </a:r>
          </a:p>
          <a:p>
            <a:pPr marL="228600" indent="-228600">
              <a:buAutoNum type="arabicPeriod"/>
            </a:pPr>
            <a:endParaRPr lang="he-IL" dirty="0"/>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30</a:t>
            </a:fld>
            <a:endParaRPr lang="he-IL"/>
          </a:p>
        </p:txBody>
      </p:sp>
    </p:spTree>
    <p:extLst>
      <p:ext uri="{BB962C8B-B14F-4D97-AF65-F5344CB8AC3E}">
        <p14:creationId xmlns:p14="http://schemas.microsoft.com/office/powerpoint/2010/main" val="20204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31</a:t>
            </a:fld>
            <a:endParaRPr lang="he-IL"/>
          </a:p>
        </p:txBody>
      </p:sp>
    </p:spTree>
    <p:extLst>
      <p:ext uri="{BB962C8B-B14F-4D97-AF65-F5344CB8AC3E}">
        <p14:creationId xmlns:p14="http://schemas.microsoft.com/office/powerpoint/2010/main" val="2849164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u="sng" dirty="0"/>
              <a:t>הודיה</a:t>
            </a:r>
            <a:r>
              <a:rPr lang="he-IL" u="none" dirty="0"/>
              <a:t>:</a:t>
            </a:r>
            <a:endParaRPr lang="he-IL" u="sng" dirty="0"/>
          </a:p>
          <a:p>
            <a:pPr marL="0" indent="0">
              <a:buNone/>
            </a:pPr>
            <a:r>
              <a:rPr lang="he-IL" dirty="0"/>
              <a:t>המודול מייצר הפרעות אשר נשלחות לסימולטור, הפרעה יכולה להתפרש כ-2 מצבים:</a:t>
            </a:r>
          </a:p>
          <a:p>
            <a:pPr marL="228600" indent="-228600">
              <a:buAutoNum type="arabicPeriod"/>
            </a:pPr>
            <a:r>
              <a:rPr lang="he-IL" dirty="0"/>
              <a:t>דחייה של פעולה מסוימת (דחייה של ההמראה)</a:t>
            </a:r>
          </a:p>
          <a:p>
            <a:pPr marL="228600" indent="-228600">
              <a:buAutoNum type="arabicPeriod"/>
            </a:pPr>
            <a:r>
              <a:rPr lang="he-IL" dirty="0"/>
              <a:t>עיכוב של פעולה מסוימת (הארכת זמן המשימה המקורי של המטוס)</a:t>
            </a:r>
          </a:p>
          <a:p>
            <a:pPr marL="228600" indent="-228600">
              <a:buAutoNum type="arabicPeriod"/>
            </a:pPr>
            <a:endParaRPr lang="he-IL" dirty="0"/>
          </a:p>
          <a:p>
            <a:pPr marL="0" indent="0">
              <a:buNone/>
            </a:pPr>
            <a:r>
              <a:rPr lang="he-IL" dirty="0"/>
              <a:t>המודול הוא </a:t>
            </a:r>
            <a:r>
              <a:rPr lang="he-IL" dirty="0" err="1"/>
              <a:t>פסודו</a:t>
            </a:r>
            <a:r>
              <a:rPr lang="he-IL" dirty="0"/>
              <a:t> רנדומלי בשני מובנים:</a:t>
            </a:r>
          </a:p>
          <a:p>
            <a:pPr marL="228600" indent="-228600">
              <a:buAutoNum type="arabicPeriod"/>
            </a:pPr>
            <a:r>
              <a:rPr lang="he-IL" dirty="0"/>
              <a:t>תדירות יצירת ההפרעה הוא משתנה אקראי אחיד בין 1-ל4 פעולות (בחירה שרירותית שלנו).</a:t>
            </a:r>
          </a:p>
          <a:p>
            <a:pPr marL="228600" indent="-228600">
              <a:buAutoNum type="arabicPeriod"/>
            </a:pPr>
            <a:r>
              <a:rPr lang="he-IL" dirty="0"/>
              <a:t>משך ההפרעה הוא משתנה אקראי מפולג </a:t>
            </a:r>
            <a:r>
              <a:rPr lang="he-IL" dirty="0" err="1"/>
              <a:t>יוניפורמי</a:t>
            </a:r>
            <a:r>
              <a:rPr lang="he-IL" dirty="0"/>
              <a:t> בין מחצית משך הפעולה שנבחרה לבין משך הפעולה כולו (בחירה שלנו).</a:t>
            </a:r>
          </a:p>
          <a:p>
            <a:pPr marL="228600" indent="-228600">
              <a:buAutoNum type="arabicPeriod"/>
            </a:pPr>
            <a:endParaRPr lang="he-IL" dirty="0"/>
          </a:p>
          <a:p>
            <a:pPr marL="0" indent="0">
              <a:buNone/>
            </a:pPr>
            <a:r>
              <a:rPr lang="he-IL" dirty="0"/>
              <a:t>כאשר נוצרת הפרעה המודול יאותת לסימולטור על ההפרעה שנוצרה ויאפס את תדירות יצירת ההפרעה.</a:t>
            </a:r>
          </a:p>
          <a:p>
            <a:pPr marL="0" indent="0">
              <a:buNone/>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32</a:t>
            </a:fld>
            <a:endParaRPr lang="he-IL"/>
          </a:p>
        </p:txBody>
      </p:sp>
    </p:spTree>
    <p:extLst>
      <p:ext uri="{BB962C8B-B14F-4D97-AF65-F5344CB8AC3E}">
        <p14:creationId xmlns:p14="http://schemas.microsoft.com/office/powerpoint/2010/main" val="546992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תוצאה רגילה</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33</a:t>
            </a:fld>
            <a:endParaRPr lang="he-IL"/>
          </a:p>
        </p:txBody>
      </p:sp>
    </p:spTree>
    <p:extLst>
      <p:ext uri="{BB962C8B-B14F-4D97-AF65-F5344CB8AC3E}">
        <p14:creationId xmlns:p14="http://schemas.microsoft.com/office/powerpoint/2010/main" val="2318995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תוצאה עם תיכנון מחדש</a:t>
            </a:r>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34</a:t>
            </a:fld>
            <a:endParaRPr lang="he-IL"/>
          </a:p>
        </p:txBody>
      </p:sp>
    </p:spTree>
    <p:extLst>
      <p:ext uri="{BB962C8B-B14F-4D97-AF65-F5344CB8AC3E}">
        <p14:creationId xmlns:p14="http://schemas.microsoft.com/office/powerpoint/2010/main" val="1660480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a:t>את הפרויקט ניתן להרחיב בכמה מישורים:</a:t>
            </a:r>
          </a:p>
          <a:p>
            <a:pPr marL="228600" indent="-228600">
              <a:buAutoNum type="arabicPeriod"/>
            </a:pPr>
            <a:r>
              <a:rPr lang="he-IL" dirty="0"/>
              <a:t>להוסיף עוד סוגי הפרעות (לדג' קיצור זמן של פעולה מעיד על תקלה) כדי לדמות עולם יותר מציאותי בסימולציה.</a:t>
            </a:r>
          </a:p>
          <a:p>
            <a:pPr marL="228600" indent="-228600">
              <a:buAutoNum type="arabicPeriod"/>
            </a:pPr>
            <a:r>
              <a:rPr lang="he-IL" dirty="0"/>
              <a:t>הוספת </a:t>
            </a:r>
            <a:r>
              <a:rPr lang="en-US" dirty="0"/>
              <a:t>GUI</a:t>
            </a:r>
            <a:r>
              <a:rPr lang="he-IL" dirty="0"/>
              <a:t>?</a:t>
            </a:r>
          </a:p>
          <a:p>
            <a:pPr marL="228600" indent="-228600">
              <a:buAutoNum type="arabicPeriod"/>
            </a:pPr>
            <a:r>
              <a:rPr lang="he-IL" dirty="0"/>
              <a:t>להפוך את המערכת ליותר אינטראקטיבית עבור המשתמש.</a:t>
            </a:r>
          </a:p>
          <a:p>
            <a:pPr marL="228600" indent="-228600">
              <a:buAutoNum type="arabicPeriod"/>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35</a:t>
            </a:fld>
            <a:endParaRPr lang="he-IL"/>
          </a:p>
        </p:txBody>
      </p:sp>
    </p:spTree>
    <p:extLst>
      <p:ext uri="{BB962C8B-B14F-4D97-AF65-F5344CB8AC3E}">
        <p14:creationId xmlns:p14="http://schemas.microsoft.com/office/powerpoint/2010/main" val="916540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36</a:t>
            </a:fld>
            <a:endParaRPr lang="he-IL"/>
          </a:p>
        </p:txBody>
      </p:sp>
    </p:spTree>
    <p:extLst>
      <p:ext uri="{BB962C8B-B14F-4D97-AF65-F5344CB8AC3E}">
        <p14:creationId xmlns:p14="http://schemas.microsoft.com/office/powerpoint/2010/main" val="420138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a:t>
            </a:r>
          </a:p>
          <a:p>
            <a:pPr marL="171450" indent="-171450">
              <a:buFontTx/>
              <a:buChar char="-"/>
            </a:pPr>
            <a:r>
              <a:rPr lang="he-IL" dirty="0"/>
              <a:t>אלגוריתם ה-</a:t>
            </a:r>
            <a:r>
              <a:rPr lang="en-US" dirty="0"/>
              <a:t>offline</a:t>
            </a:r>
            <a:r>
              <a:rPr lang="he-IL" dirty="0"/>
              <a:t> מבוסס על תורת הגרפים </a:t>
            </a:r>
            <a:r>
              <a:rPr lang="he-IL" dirty="0" err="1"/>
              <a:t>ויוריסטיקות</a:t>
            </a:r>
            <a:r>
              <a:rPr lang="he-IL" dirty="0"/>
              <a:t> ומקבל </a:t>
            </a:r>
            <a:r>
              <a:rPr lang="he-IL" dirty="0" err="1"/>
              <a:t>בוסט</a:t>
            </a:r>
            <a:r>
              <a:rPr lang="he-IL" dirty="0"/>
              <a:t> מרשתות נוירונים.</a:t>
            </a:r>
          </a:p>
          <a:p>
            <a:pPr marL="171450" indent="-171450">
              <a:buFontTx/>
              <a:buChar char="-"/>
            </a:pPr>
            <a:r>
              <a:rPr lang="he-IL" dirty="0"/>
              <a:t>האלגוריתם מקבל כקלט קובץ </a:t>
            </a:r>
            <a:r>
              <a:rPr lang="en-US" dirty="0"/>
              <a:t>config</a:t>
            </a:r>
            <a:r>
              <a:rPr lang="he-IL" dirty="0"/>
              <a:t> (הקובץ מכיל את מספר המטוסים ומספר הנתיבים בבעיה, עבור כל מטוס מפורט זמן תחילת ההמראה ,משך המשימה, מצבו ההתחלתי וכמות הדלק ההתחלתית).</a:t>
            </a:r>
          </a:p>
          <a:p>
            <a:pPr marL="171450" indent="-171450">
              <a:buFontTx/>
              <a:buChar char="-"/>
            </a:pPr>
            <a:r>
              <a:rPr lang="he-IL" dirty="0"/>
              <a:t>האלגוריתם מוציא כפלט קובץ המכיל את תכנית היום.</a:t>
            </a:r>
          </a:p>
          <a:p>
            <a:pPr marL="171450" indent="-171450">
              <a:buFontTx/>
              <a:buChar char="-"/>
            </a:pPr>
            <a:r>
              <a:rPr lang="he-IL" dirty="0"/>
              <a:t>אלגוריתם </a:t>
            </a:r>
            <a:r>
              <a:rPr lang="he-IL" dirty="0" err="1"/>
              <a:t>האופליין</a:t>
            </a:r>
            <a:r>
              <a:rPr lang="he-IL" dirty="0"/>
              <a:t> מחשב את סדר היום האופטימלי בהינתן הנתונים שהוגדרו לו. הוא בעצם בונה גרף </a:t>
            </a:r>
            <a:r>
              <a:rPr lang="en-US" dirty="0"/>
              <a:t>STN</a:t>
            </a:r>
            <a:r>
              <a:rPr lang="he-IL" dirty="0"/>
              <a:t>, שעליו נרחיב בהמשך.</a:t>
            </a:r>
          </a:p>
          <a:p>
            <a:pPr marL="171450" indent="-171450">
              <a:buFontTx/>
              <a:buChar char="-"/>
            </a:pPr>
            <a:r>
              <a:rPr lang="he-IL" dirty="0"/>
              <a:t>בהתחלה התייחסנו לפרויקט ה-</a:t>
            </a:r>
            <a:r>
              <a:rPr lang="en-US" dirty="0"/>
              <a:t>offline</a:t>
            </a:r>
            <a:r>
              <a:rPr lang="he-IL" dirty="0"/>
              <a:t> כקופסא שחורה, אך במהלך העבודה הבנו שיש צורך להיכנס לפרטיי המימוש ולאלגוריתם עצמו ולבצע שינויים.</a:t>
            </a:r>
          </a:p>
          <a:p>
            <a:pPr marL="0" indent="0">
              <a:buFontTx/>
              <a:buNone/>
            </a:pPr>
            <a:r>
              <a:rPr lang="he-IL" dirty="0"/>
              <a:t>    נפגשנו עם כותבי הפרויקט הקודם במטרה לעבור על פרטיי המימוש, כדי שנוכל לבצע את השינויים הנחוצים בלי לפגוע באלגוריתם עצמו. את השינויים שביצענו נפרט בהמשך, בנקודות הרלוונטיות.</a:t>
            </a:r>
          </a:p>
          <a:p>
            <a:pPr marL="171450" indent="-171450">
              <a:buFontTx/>
              <a:buChar char="-"/>
            </a:pPr>
            <a:endParaRPr lang="he-IL" dirty="0"/>
          </a:p>
          <a:p>
            <a:pPr marL="0" indent="0">
              <a:buFontTx/>
              <a:buNone/>
            </a:pPr>
            <a:endParaRPr lang="he-IL" dirty="0"/>
          </a:p>
          <a:p>
            <a:pPr marL="171450" indent="-171450">
              <a:buFontTx/>
              <a:buChar char="-"/>
            </a:pPr>
            <a:r>
              <a:rPr lang="he-IL" sz="200" dirty="0"/>
              <a:t>אלגוריתם אופליין שמבוסס על רשתות </a:t>
            </a:r>
            <a:r>
              <a:rPr lang="he-IL" sz="200" dirty="0" err="1"/>
              <a:t>נוירוינים</a:t>
            </a:r>
            <a:r>
              <a:rPr lang="he-IL" sz="200" dirty="0"/>
              <a:t> ותורת הגרפים (חיפוש בגרף, גרף דינמי, גרף מכוון, </a:t>
            </a:r>
            <a:r>
              <a:rPr lang="en-US" sz="200" dirty="0"/>
              <a:t>A*</a:t>
            </a:r>
            <a:r>
              <a:rPr lang="he-IL" sz="200" dirty="0"/>
              <a:t>)</a:t>
            </a:r>
          </a:p>
          <a:p>
            <a:pPr marL="171450" indent="-171450">
              <a:buFontTx/>
              <a:buChar char="-"/>
            </a:pPr>
            <a:r>
              <a:rPr lang="he-IL" sz="200" dirty="0"/>
              <a:t>אלגוריתם </a:t>
            </a:r>
            <a:r>
              <a:rPr lang="he-IL" sz="200" dirty="0" err="1"/>
              <a:t>האופיליין</a:t>
            </a:r>
            <a:r>
              <a:rPr lang="he-IL" sz="200" dirty="0"/>
              <a:t> מקבל כקלט קובץ </a:t>
            </a:r>
            <a:r>
              <a:rPr lang="he-IL" sz="200" dirty="0" err="1"/>
              <a:t>קונפיג</a:t>
            </a:r>
            <a:r>
              <a:rPr lang="he-IL" sz="200" dirty="0"/>
              <a:t> ומוציא כפלט קובץ לוג(מכיל את גרף ה-</a:t>
            </a:r>
            <a:r>
              <a:rPr lang="en-US" sz="200" dirty="0"/>
              <a:t>STN</a:t>
            </a:r>
            <a:r>
              <a:rPr lang="he-IL" sz="200" dirty="0"/>
              <a:t> שלנו בתצורה של טבלה)</a:t>
            </a:r>
          </a:p>
          <a:p>
            <a:pPr marL="171450" indent="-171450">
              <a:buFontTx/>
              <a:buChar char="-"/>
            </a:pPr>
            <a:r>
              <a:rPr lang="he-IL" sz="200" dirty="0"/>
              <a:t>בהתחלה התייחסנו </a:t>
            </a:r>
            <a:r>
              <a:rPr lang="he-IL" sz="200" dirty="0" err="1"/>
              <a:t>לפרוייקט</a:t>
            </a:r>
            <a:r>
              <a:rPr lang="he-IL" sz="200" dirty="0"/>
              <a:t> כקופסה שחורה אך ככל שהתקדמנו הבנו שכן יש צורך להיכנס לפרטיי המימוש ולבצע שינויים. הסיבה לכך היא שמדובר בעבודה אקדמית ולא מהתעשייה ולכן היה צורך בפגישה עם כותביי </a:t>
            </a:r>
            <a:r>
              <a:rPr lang="he-IL" sz="200" dirty="0" err="1"/>
              <a:t>הפרוייקט</a:t>
            </a:r>
            <a:r>
              <a:rPr lang="he-IL" sz="200" dirty="0"/>
              <a:t> הקודם על מנת לעבור על הקוד ופרטיי המימוש על מנת לבצע את השינויים הנדרשים ללא פגיעה באלגוריתם עצמו.</a:t>
            </a:r>
          </a:p>
          <a:p>
            <a:pPr marL="171450" indent="-171450">
              <a:buFontTx/>
              <a:buChar char="-"/>
            </a:pPr>
            <a:r>
              <a:rPr lang="he-IL" sz="200" dirty="0"/>
              <a:t>מרבית השינויים היו הוספת מעטפת </a:t>
            </a:r>
            <a:r>
              <a:rPr lang="he-IL" sz="200" dirty="0" err="1"/>
              <a:t>לפרוייקט</a:t>
            </a:r>
            <a:r>
              <a:rPr lang="he-IL" sz="200" dirty="0"/>
              <a:t> כדי שנוכל להשתמש בו כחלק </a:t>
            </a:r>
            <a:r>
              <a:rPr lang="he-IL" sz="200" dirty="0" err="1"/>
              <a:t>מההפרוייקט</a:t>
            </a:r>
            <a:r>
              <a:rPr lang="he-IL" sz="200" dirty="0"/>
              <a:t> שלנו, כלומר שינינו את </a:t>
            </a:r>
            <a:r>
              <a:rPr lang="he-IL" sz="200" dirty="0" err="1"/>
              <a:t>הפרוייקט</a:t>
            </a:r>
            <a:r>
              <a:rPr lang="he-IL" sz="200" dirty="0"/>
              <a:t> כך שיקבל קלט ופלט בצורה שנוכל לייצר משוב מהזמן אונליין</a:t>
            </a:r>
            <a:endParaRPr lang="en-US" sz="200" dirty="0"/>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4</a:t>
            </a:fld>
            <a:endParaRPr lang="he-IL"/>
          </a:p>
        </p:txBody>
      </p:sp>
    </p:spTree>
    <p:extLst>
      <p:ext uri="{BB962C8B-B14F-4D97-AF65-F5344CB8AC3E}">
        <p14:creationId xmlns:p14="http://schemas.microsoft.com/office/powerpoint/2010/main" val="229885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Tx/>
              <a:buNone/>
            </a:pPr>
            <a:r>
              <a:rPr lang="he-IL" u="sng" dirty="0"/>
              <a:t>הודיה</a:t>
            </a:r>
            <a:r>
              <a:rPr lang="he-IL" dirty="0"/>
              <a:t>: </a:t>
            </a:r>
          </a:p>
          <a:p>
            <a:pPr marL="171450" indent="-171450">
              <a:buFontTx/>
              <a:buChar char="-"/>
            </a:pPr>
            <a:r>
              <a:rPr lang="he-IL" dirty="0"/>
              <a:t>תכנון עם זמנים ואילוצים מתמקד בבעיה בה לכל פעולה יש התחלה וסוף. בעצם, יש ממד נוסף לבעיה והוא זמן הביצוע.</a:t>
            </a:r>
          </a:p>
          <a:p>
            <a:pPr marL="171450" indent="-171450">
              <a:buFontTx/>
              <a:buChar char="-"/>
            </a:pPr>
            <a:r>
              <a:rPr lang="he-IL" dirty="0"/>
              <a:t>בתכנון עם זמנים יש צורך לקחת בחשבון את זמני ההתחלה והסיום של הפעולות ואת האילוצים השונים בין הפעולות.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האילוצים מיוצגים בגרף שנקרא </a:t>
            </a:r>
            <a:r>
              <a:rPr lang="en-US" dirty="0"/>
              <a:t>STN</a:t>
            </a:r>
            <a:r>
              <a:rPr lang="he-IL" dirty="0"/>
              <a:t>. בעיה שניתן לסדר את כל אילוציה בגרף </a:t>
            </a:r>
            <a:r>
              <a:rPr lang="en-US" dirty="0"/>
              <a:t>STN</a:t>
            </a:r>
            <a:r>
              <a:rPr lang="he-IL" dirty="0"/>
              <a:t> היא </a:t>
            </a:r>
            <a:r>
              <a:rPr lang="he-IL" dirty="0" err="1"/>
              <a:t>פיזיבילית</a:t>
            </a:r>
            <a:r>
              <a:rPr lang="he-IL" dirty="0"/>
              <a:t>, אחרת לא </a:t>
            </a:r>
            <a:r>
              <a:rPr lang="he-IL" dirty="0" err="1"/>
              <a:t>פיזיבילית</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 לנו – </a:t>
            </a:r>
            <a:r>
              <a:rPr lang="en-US" dirty="0"/>
              <a:t>Simple Temporal Network</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71450" indent="-171450">
              <a:buFontTx/>
              <a:buChar char="-"/>
            </a:pPr>
            <a:r>
              <a:rPr lang="he-IL" dirty="0"/>
              <a:t>לדג', נסתכל על הגרף הבא המתייחס לבעיית תיכנון זמנים עבור תיקון פיוז.</a:t>
            </a:r>
          </a:p>
          <a:p>
            <a:pPr marL="171450" indent="-171450">
              <a:buFontTx/>
              <a:buChar char="-"/>
            </a:pPr>
            <a:r>
              <a:rPr lang="he-IL" dirty="0"/>
              <a:t>על מנת לתקן את הפיוז, יש צורך להדליק גפרור – כלומר תיקון הפיוז אינו יכול להתחיל טרם הדלקת הגפרור – זהו האילוץ המרכזי בבעיה.</a:t>
            </a:r>
          </a:p>
          <a:p>
            <a:pPr marL="171450" indent="-171450">
              <a:buFontTx/>
              <a:buChar char="-"/>
            </a:pPr>
            <a:r>
              <a:rPr lang="he-IL" dirty="0"/>
              <a:t>הגפרור דולק במשך 15 שניות, ותיקון הפיוז לוקח 10 שניות – אלה האילוצים המשניים. </a:t>
            </a:r>
          </a:p>
          <a:p>
            <a:pPr marL="171450" indent="-171450">
              <a:buFontTx/>
              <a:buChar char="-"/>
            </a:pPr>
            <a:r>
              <a:rPr lang="he-IL" dirty="0"/>
              <a:t>ניתן לראות כי לכל פעולה יש התחלה וסוף. </a:t>
            </a:r>
            <a:r>
              <a:rPr lang="he-IL" dirty="0" err="1"/>
              <a:t>פיתרון</a:t>
            </a:r>
            <a:r>
              <a:rPr lang="he-IL" dirty="0"/>
              <a:t> אפשרי של בעיה זו יכול להיות סדר הפעולות הבא:</a:t>
            </a:r>
          </a:p>
          <a:p>
            <a:pPr marL="171450" indent="-171450">
              <a:buFontTx/>
              <a:buChar char="-"/>
            </a:pPr>
            <a:r>
              <a:rPr lang="he-IL" dirty="0"/>
              <a:t>הדלקת גפרור – זמן 0</a:t>
            </a:r>
          </a:p>
          <a:p>
            <a:pPr marL="171450" indent="-171450">
              <a:buFontTx/>
              <a:buChar char="-"/>
            </a:pPr>
            <a:r>
              <a:rPr lang="he-IL" dirty="0"/>
              <a:t>התחלת תיקון הפיוז – זמן 1</a:t>
            </a:r>
          </a:p>
          <a:p>
            <a:pPr marL="171450" indent="-171450">
              <a:buFontTx/>
              <a:buChar char="-"/>
            </a:pPr>
            <a:r>
              <a:rPr lang="he-IL" dirty="0"/>
              <a:t>סיום תיקון הפיוז – זמן 11</a:t>
            </a:r>
          </a:p>
          <a:p>
            <a:pPr marL="171450" indent="-171450">
              <a:buFontTx/>
              <a:buChar char="-"/>
            </a:pPr>
            <a:r>
              <a:rPr lang="he-IL" dirty="0"/>
              <a:t>כיבוי הגפרור – זמן 12</a:t>
            </a:r>
          </a:p>
          <a:p>
            <a:pPr marL="171450" indent="-171450">
              <a:buFontTx/>
              <a:buChar char="-"/>
            </a:pPr>
            <a:endParaRPr lang="he-IL" dirty="0"/>
          </a:p>
          <a:p>
            <a:pPr marL="171450" indent="-171450">
              <a:buFontTx/>
              <a:buChar char="-"/>
            </a:pPr>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5</a:t>
            </a:fld>
            <a:endParaRPr lang="he-IL"/>
          </a:p>
        </p:txBody>
      </p:sp>
    </p:spTree>
    <p:extLst>
      <p:ext uri="{BB962C8B-B14F-4D97-AF65-F5344CB8AC3E}">
        <p14:creationId xmlns:p14="http://schemas.microsoft.com/office/powerpoint/2010/main" val="116017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נתאר כעת מקרה יותר מורכב של גרף </a:t>
            </a:r>
            <a:r>
              <a:rPr lang="en-US" dirty="0"/>
              <a:t>STN</a:t>
            </a:r>
            <a:r>
              <a:rPr lang="he-IL" dirty="0"/>
              <a:t>, בו נראה את היתרונות של שימוש במבנה נתונים זה:</a:t>
            </a:r>
          </a:p>
          <a:p>
            <a:r>
              <a:rPr lang="he-IL" dirty="0"/>
              <a:t>הבעיה אותה נתאר היא ביצוע מבחן כניסה על ידי זוג סטודנטים לפני ניסוי במעבדה לבקרה.</a:t>
            </a:r>
          </a:p>
          <a:p>
            <a:r>
              <a:rPr lang="he-IL" dirty="0"/>
              <a:t>את המבחן עליהם להתחיל יחד </a:t>
            </a:r>
            <a:r>
              <a:rPr lang="he-IL" dirty="0" err="1"/>
              <a:t>בזוום</a:t>
            </a:r>
            <a:r>
              <a:rPr lang="he-IL" dirty="0"/>
              <a:t> ולסיים תוך 90 דקות, המבחן כולל 2 מטלות כאשר מטלה מספר 2 תלויה במטלה מספר 1.</a:t>
            </a:r>
          </a:p>
          <a:p>
            <a:r>
              <a:rPr lang="he-IL" dirty="0"/>
              <a:t>זוג הסטודנטים ישב והכין תכנית לביצוע מהטלות בהתבסס על הידע שלהם המבחן העריכו כי:</a:t>
            </a:r>
          </a:p>
          <a:p>
            <a:r>
              <a:rPr lang="he-IL" dirty="0"/>
              <a:t>תחילת המבחן תהיה עד 15 דקות החל מרגע תחילת המפגש </a:t>
            </a:r>
            <a:r>
              <a:rPr lang="he-IL" dirty="0" err="1"/>
              <a:t>בזוום</a:t>
            </a:r>
            <a:r>
              <a:rPr lang="he-IL" dirty="0"/>
              <a:t>.</a:t>
            </a:r>
          </a:p>
          <a:p>
            <a:r>
              <a:rPr lang="he-IL" dirty="0"/>
              <a:t>תחילת ביצוע המשימה הראשונה יתבצע עד 5 דקות מתחילת המבחן (קריאת המשימה).</a:t>
            </a:r>
          </a:p>
          <a:p>
            <a:r>
              <a:rPr lang="he-IL" dirty="0"/>
              <a:t>משך המשימה הראשונה יהיה בין 10 ל-20 דקות.</a:t>
            </a:r>
          </a:p>
          <a:p>
            <a:r>
              <a:rPr lang="he-IL" dirty="0"/>
              <a:t>תחילת המשימה </a:t>
            </a:r>
            <a:r>
              <a:rPr lang="he-IL" dirty="0" err="1"/>
              <a:t>השניה</a:t>
            </a:r>
            <a:r>
              <a:rPr lang="he-IL" dirty="0"/>
              <a:t> יתחיל כ-5 דקות אחריי סיום הראשונה.</a:t>
            </a:r>
          </a:p>
          <a:p>
            <a:r>
              <a:rPr lang="he-IL" dirty="0"/>
              <a:t>משך המשימה </a:t>
            </a:r>
            <a:r>
              <a:rPr lang="he-IL" dirty="0" err="1"/>
              <a:t>השניה</a:t>
            </a:r>
            <a:r>
              <a:rPr lang="he-IL" dirty="0"/>
              <a:t> יהיה 20-30 דקות.</a:t>
            </a:r>
          </a:p>
          <a:p>
            <a:r>
              <a:rPr lang="he-IL" dirty="0"/>
              <a:t>סיום המבחן והגשתו ייקחו עד 15 דקות מסיום המשימה </a:t>
            </a:r>
            <a:r>
              <a:rPr lang="he-IL" dirty="0" err="1"/>
              <a:t>השניה</a:t>
            </a:r>
            <a:r>
              <a:rPr lang="he-IL" dirty="0"/>
              <a:t>.</a:t>
            </a:r>
          </a:p>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6</a:t>
            </a:fld>
            <a:endParaRPr lang="he-IL"/>
          </a:p>
        </p:txBody>
      </p:sp>
    </p:spTree>
    <p:extLst>
      <p:ext uri="{BB962C8B-B14F-4D97-AF65-F5344CB8AC3E}">
        <p14:creationId xmlns:p14="http://schemas.microsoft.com/office/powerpoint/2010/main" val="259511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7</a:t>
            </a:fld>
            <a:endParaRPr lang="he-IL"/>
          </a:p>
        </p:txBody>
      </p:sp>
    </p:spTree>
    <p:extLst>
      <p:ext uri="{BB962C8B-B14F-4D97-AF65-F5344CB8AC3E}">
        <p14:creationId xmlns:p14="http://schemas.microsoft.com/office/powerpoint/2010/main" val="9227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8</a:t>
            </a:fld>
            <a:endParaRPr lang="he-IL"/>
          </a:p>
        </p:txBody>
      </p:sp>
    </p:spTree>
    <p:extLst>
      <p:ext uri="{BB962C8B-B14F-4D97-AF65-F5344CB8AC3E}">
        <p14:creationId xmlns:p14="http://schemas.microsoft.com/office/powerpoint/2010/main" val="674513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כותרת עליונה 3"/>
          <p:cNvSpPr>
            <a:spLocks noGrp="1"/>
          </p:cNvSpPr>
          <p:nvPr>
            <p:ph type="hdr" sz="quarter"/>
          </p:nvPr>
        </p:nvSpPr>
        <p:spPr/>
        <p:txBody>
          <a:bodyPr/>
          <a:lstStyle/>
          <a:p>
            <a:r>
              <a:rPr lang="en-US"/>
              <a:t>hjfhgdhgfdfgh</a:t>
            </a:r>
            <a:endParaRPr lang="he-IL"/>
          </a:p>
        </p:txBody>
      </p:sp>
      <p:sp>
        <p:nvSpPr>
          <p:cNvPr id="5" name="מציין מיקום של מספר שקופית 4"/>
          <p:cNvSpPr>
            <a:spLocks noGrp="1"/>
          </p:cNvSpPr>
          <p:nvPr>
            <p:ph type="sldNum" sz="quarter" idx="5"/>
          </p:nvPr>
        </p:nvSpPr>
        <p:spPr/>
        <p:txBody>
          <a:bodyPr/>
          <a:lstStyle/>
          <a:p>
            <a:fld id="{5D87C9B3-3F36-45D2-B699-10C699E739B9}" type="slidenum">
              <a:rPr lang="he-IL" smtClean="0"/>
              <a:t>9</a:t>
            </a:fld>
            <a:endParaRPr lang="he-IL"/>
          </a:p>
        </p:txBody>
      </p:sp>
    </p:spTree>
    <p:extLst>
      <p:ext uri="{BB962C8B-B14F-4D97-AF65-F5344CB8AC3E}">
        <p14:creationId xmlns:p14="http://schemas.microsoft.com/office/powerpoint/2010/main" val="156456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94AB44-5CDF-4EC1-9868-670ABF28203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EF7DE477-4D3C-4802-A8CA-777FE023E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36DCDF27-4771-4C16-8055-EB8A1C65D6E2}"/>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810105A1-81AA-4033-A04D-6EAE8BB886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040553CF-5A5B-44C4-8779-848BD5464F58}"/>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99765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31694A-4398-45F1-A481-87953515A9A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0C78C67-1D89-42CE-B6CE-DB888F1D170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2130B48-8CCA-4343-A944-7DC9DF1CC9D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247B8573-0F03-4351-ACB8-11CB0BC7EA8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5E074947-3A62-4450-8638-77D238AF8A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704465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9EF0667-E41C-4515-B3CA-8494264032B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2ADDFEC-CDF7-479B-B81C-C0845442D1E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1CFA647-CAFD-4F91-9393-5D70963A7BD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553FDF02-B10D-4F5F-8B23-EE16D1423E6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F5B64910-FED9-4055-9875-9C0DDB1E92C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88482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79F52B68-D5BB-4EA1-AA06-AA0F0EB03557}"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7998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8267578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33B74F-7D5F-40B2-99A3-88735BD1578B}"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1042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65562B8D-86A8-4454-AA4A-1BEBDBDA192F}" type="datetime8">
              <a:rPr lang="he-IL" smtClean="0"/>
              <a:t>11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24009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BB23B68-68DB-45D4-BA8A-E485CD89D92D}" type="datetime8">
              <a:rPr lang="he-IL" smtClean="0"/>
              <a:t>11 נובמבר 21</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451099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F1F471B7-87D8-4F1F-9E2D-C6A63061FDAF}" type="datetime8">
              <a:rPr lang="he-IL" smtClean="0"/>
              <a:t>11 נובמבר 21</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2918416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AAD0D-E4D3-4002-8D78-AF351A1D3F6C}" type="datetime8">
              <a:rPr lang="he-IL" smtClean="0"/>
              <a:t>11 נובמבר 21</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31320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0D621F4-9C26-416E-9A11-3CE3612254C3}" type="datetime8">
              <a:rPr lang="he-IL" smtClean="0"/>
              <a:t>11 נובמבר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83754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0E56B9-6FD7-40FC-97C1-7A66317456F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6A6DC93-F89F-44A5-80A5-D1978F35100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A5FB9CC-584E-46A7-8279-141E410E3798}"/>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6A75F88F-97F1-4311-8ACB-FF608A23E6B4}"/>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F98E751-A0EC-4C92-B0D2-6F892018EA69}"/>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3017158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271939B-5E3F-4C39-9625-F0927B9BAC7A}" type="slidenum">
              <a:rPr lang="he-IL" smtClean="0"/>
              <a:t>‹#›</a:t>
            </a:fld>
            <a:endParaRPr lang="he-IL"/>
          </a:p>
        </p:txBody>
      </p:sp>
      <p:sp>
        <p:nvSpPr>
          <p:cNvPr id="5" name="Date Placeholder 4"/>
          <p:cNvSpPr>
            <a:spLocks noGrp="1"/>
          </p:cNvSpPr>
          <p:nvPr>
            <p:ph type="dt" sz="half" idx="10"/>
          </p:nvPr>
        </p:nvSpPr>
        <p:spPr/>
        <p:txBody>
          <a:bodyPr/>
          <a:lstStyle/>
          <a:p>
            <a:fld id="{6ED9EE37-CB84-467D-A0A3-F81C0AAB9BAF}" type="datetime8">
              <a:rPr lang="he-IL" smtClean="0"/>
              <a:t>11 נובמבר 21</a:t>
            </a:fld>
            <a:endParaRPr lang="he-IL"/>
          </a:p>
        </p:txBody>
      </p:sp>
    </p:spTree>
    <p:extLst>
      <p:ext uri="{BB962C8B-B14F-4D97-AF65-F5344CB8AC3E}">
        <p14:creationId xmlns:p14="http://schemas.microsoft.com/office/powerpoint/2010/main" val="155781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04992832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670089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9931026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473294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C4278E5-E3C6-4EAD-A696-23D756A692B1}"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191393057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630A421-3765-4AFC-82D8-61E7D97E88E2}"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569388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928ACFF-5ACA-4C80-A849-F6D0F72C53A9}" type="datetime8">
              <a:rPr lang="he-IL" smtClean="0"/>
              <a:t>11 נובמבר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271939B-5E3F-4C39-9625-F0927B9BAC7A}" type="slidenum">
              <a:rPr lang="he-IL" smtClean="0"/>
              <a:t>‹#›</a:t>
            </a:fld>
            <a:endParaRPr lang="he-IL"/>
          </a:p>
        </p:txBody>
      </p:sp>
    </p:spTree>
    <p:extLst>
      <p:ext uri="{BB962C8B-B14F-4D97-AF65-F5344CB8AC3E}">
        <p14:creationId xmlns:p14="http://schemas.microsoft.com/office/powerpoint/2010/main" val="4031578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67848284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56941254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082D91-6258-45BF-8606-0A10FB307E9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7CBDD59-9DF9-4424-A36D-4D735A09B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1B4D02C-9F39-431E-B66E-39F3F42A6C8A}"/>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5" name="מציין מיקום של כותרת תחתונה 4">
            <a:extLst>
              <a:ext uri="{FF2B5EF4-FFF2-40B4-BE49-F238E27FC236}">
                <a16:creationId xmlns:a16="http://schemas.microsoft.com/office/drawing/2014/main" id="{E8395AD1-0E60-40EB-B980-B93033D71B5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65DFFD28-9409-47BE-B59A-DADCF9C29B5D}"/>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744355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61225746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4473825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4928066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90743943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76201629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16581783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6054635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8876396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8688828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0697162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CAA8FE-956E-4AC6-9F5C-9CB8839C7F3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3401EC5-5FE1-4783-8C0D-E3FC4C02F6C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FFB605A-E7FB-435D-92F0-4F613601416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D69C961-188C-4178-8E2E-A6041A08C231}"/>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6" name="מציין מיקום של כותרת תחתונה 5">
            <a:extLst>
              <a:ext uri="{FF2B5EF4-FFF2-40B4-BE49-F238E27FC236}">
                <a16:creationId xmlns:a16="http://schemas.microsoft.com/office/drawing/2014/main" id="{6AFEC197-FBDF-4274-B89B-9DBE3914E390}"/>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B9FAF8C3-A130-4700-9110-27AB9EBE1BB1}"/>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148509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5210858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71848140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98390051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83400727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95441280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0330184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64780592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6614348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70157015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0031044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079AED-FE93-4A81-BA08-D0291B05261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54AB488-D9D0-4775-B769-56BE5F04B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59C5A45-E363-42C8-90DC-6DB61C4B7C9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84FA17F-8BC8-46AF-B85A-A327AD0ED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0A7789EB-1D1F-47ED-8594-68CE6F9A077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4B90206-EC63-435B-849D-C160021F5FE3}"/>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8" name="מציין מיקום של כותרת תחתונה 7">
            <a:extLst>
              <a:ext uri="{FF2B5EF4-FFF2-40B4-BE49-F238E27FC236}">
                <a16:creationId xmlns:a16="http://schemas.microsoft.com/office/drawing/2014/main" id="{738B96CB-A8CA-495A-838E-2B58C6D40DBD}"/>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9" name="מציין מיקום של מספר שקופית 8">
            <a:extLst>
              <a:ext uri="{FF2B5EF4-FFF2-40B4-BE49-F238E27FC236}">
                <a16:creationId xmlns:a16="http://schemas.microsoft.com/office/drawing/2014/main" id="{2A76E3B1-DC5E-4C2C-B0C6-4597872B489B}"/>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22898435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369367242"/>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0048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9300326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6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2742812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7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7129841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8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382719041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29027392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0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99689590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1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3588630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2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40734237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566C39-0B9E-4E16-AC78-1BEC153C476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68262F5-2C39-4675-ACF2-D1C4D72AA5E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4" name="מציין מיקום של כותרת תחתונה 3">
            <a:extLst>
              <a:ext uri="{FF2B5EF4-FFF2-40B4-BE49-F238E27FC236}">
                <a16:creationId xmlns:a16="http://schemas.microsoft.com/office/drawing/2014/main" id="{35E25D90-4A4B-404B-BE55-1A73FF177F3C}"/>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5" name="מציין מיקום של מספר שקופית 4">
            <a:extLst>
              <a:ext uri="{FF2B5EF4-FFF2-40B4-BE49-F238E27FC236}">
                <a16:creationId xmlns:a16="http://schemas.microsoft.com/office/drawing/2014/main" id="{D4A4A120-FD0E-45A1-A887-055782781932}"/>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19263923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3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3068431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4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66672345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5_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F59310-DAA7-4C5E-B436-54692EFA204C}"/>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143314501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C88727A6-A6E8-45E3-B238-18F783506C86}"/>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3" name="מציין מיקום של כותרת תחתונה 2">
            <a:extLst>
              <a:ext uri="{FF2B5EF4-FFF2-40B4-BE49-F238E27FC236}">
                <a16:creationId xmlns:a16="http://schemas.microsoft.com/office/drawing/2014/main" id="{DE150FF2-EA41-4D6A-9068-F157182426D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4" name="מציין מיקום של מספר שקופית 3">
            <a:extLst>
              <a:ext uri="{FF2B5EF4-FFF2-40B4-BE49-F238E27FC236}">
                <a16:creationId xmlns:a16="http://schemas.microsoft.com/office/drawing/2014/main" id="{E8D87902-9D94-402C-9003-D71ABAA0F507}"/>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70005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466348-5ECD-482C-BAA4-ACA22EF4B29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C180181-838E-47EA-8D47-C76EEE1DD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A868382-64B2-443E-8E50-D4B6DD587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CCE6AD0-7B1E-41D0-9330-05DEC537BA6E}"/>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6" name="מציין מיקום של כותרת תחתונה 5">
            <a:extLst>
              <a:ext uri="{FF2B5EF4-FFF2-40B4-BE49-F238E27FC236}">
                <a16:creationId xmlns:a16="http://schemas.microsoft.com/office/drawing/2014/main" id="{3EF460AD-8E9D-48F4-A589-9B89C0FB54E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8696AB53-4FD4-4079-BFCE-565AC03E3950}"/>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90734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BDF7EA-9CBC-4A6D-8D3F-38C1927AF72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35F9EF0-0204-4E5A-929F-33C536592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BF8C7068-9DCF-4B9A-A4ED-F966C7D6B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787B587-62C6-4372-B7C8-549BA2B20D2B}"/>
              </a:ext>
            </a:extLst>
          </p:cNvPr>
          <p:cNvSpPr>
            <a:spLocks noGrp="1"/>
          </p:cNvSpPr>
          <p:nvPr>
            <p:ph type="dt" sz="half" idx="10"/>
          </p:nvPr>
        </p:nvSpPr>
        <p:spPr>
          <a:xfrm>
            <a:off x="8610600" y="6356350"/>
            <a:ext cx="2743200" cy="365125"/>
          </a:xfrm>
          <a:prstGeom prst="rect">
            <a:avLst/>
          </a:prstGeom>
        </p:spPr>
        <p:txBody>
          <a:bodyPr/>
          <a:lstStyle/>
          <a:p>
            <a:fld id="{770970AA-6FE6-4A3D-8DF8-9706D5D96A45}" type="datetimeFigureOut">
              <a:rPr lang="he-IL" smtClean="0"/>
              <a:t>ז'/כסלו/תשפ"ב</a:t>
            </a:fld>
            <a:endParaRPr lang="he-IL"/>
          </a:p>
        </p:txBody>
      </p:sp>
      <p:sp>
        <p:nvSpPr>
          <p:cNvPr id="6" name="מציין מיקום של כותרת תחתונה 5">
            <a:extLst>
              <a:ext uri="{FF2B5EF4-FFF2-40B4-BE49-F238E27FC236}">
                <a16:creationId xmlns:a16="http://schemas.microsoft.com/office/drawing/2014/main" id="{7AE09872-17FA-482E-A720-5BD8F7B41C2E}"/>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57617AB2-AF5D-4AFD-9C1A-EBB1FE95240E}"/>
              </a:ext>
            </a:extLst>
          </p:cNvPr>
          <p:cNvSpPr>
            <a:spLocks noGrp="1"/>
          </p:cNvSpPr>
          <p:nvPr>
            <p:ph type="sldNum" sz="quarter" idx="12"/>
          </p:nvPr>
        </p:nvSpPr>
        <p:spPr>
          <a:xfrm>
            <a:off x="838200" y="6356350"/>
            <a:ext cx="2743200" cy="365125"/>
          </a:xfrm>
          <a:prstGeom prst="rect">
            <a:avLst/>
          </a:prstGeom>
        </p:spPr>
        <p:txBody>
          <a:bodyPr/>
          <a:lstStyle/>
          <a:p>
            <a:fld id="{D5305062-B470-4E26-839B-D9F3BC0EF7F6}" type="slidenum">
              <a:rPr lang="he-IL" smtClean="0"/>
              <a:t>‹#›</a:t>
            </a:fld>
            <a:endParaRPr lang="he-IL"/>
          </a:p>
        </p:txBody>
      </p:sp>
    </p:spTree>
    <p:extLst>
      <p:ext uri="{BB962C8B-B14F-4D97-AF65-F5344CB8AC3E}">
        <p14:creationId xmlns:p14="http://schemas.microsoft.com/office/powerpoint/2010/main" val="87553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F08325C-F89C-40BA-A760-456B8A16FCE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2DD9CF4-D84D-472F-9841-293E89D18AA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Tree>
    <p:extLst>
      <p:ext uri="{BB962C8B-B14F-4D97-AF65-F5344CB8AC3E}">
        <p14:creationId xmlns:p14="http://schemas.microsoft.com/office/powerpoint/2010/main" val="2172780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629498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7.png"/><Relationship Id="rId5" Type="http://schemas.openxmlformats.org/officeDocument/2006/relationships/image" Target="../media/image9.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18.png"/><Relationship Id="rId5" Type="http://schemas.openxmlformats.org/officeDocument/2006/relationships/image" Target="../media/image9.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8.xml"/><Relationship Id="rId4" Type="http://schemas.openxmlformats.org/officeDocument/2006/relationships/image" Target="../media/image33.jp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9.jpg"/><Relationship Id="rId5" Type="http://schemas.openxmlformats.org/officeDocument/2006/relationships/image" Target="../media/image11.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682981-1E08-4EC6-9815-1D36685C93C5}"/>
              </a:ext>
            </a:extLst>
          </p:cNvPr>
          <p:cNvSpPr>
            <a:spLocks noGrp="1"/>
          </p:cNvSpPr>
          <p:nvPr>
            <p:ph type="ctrTitle"/>
          </p:nvPr>
        </p:nvSpPr>
        <p:spPr>
          <a:xfrm>
            <a:off x="814086" y="2382164"/>
            <a:ext cx="9144000" cy="1243902"/>
          </a:xfrm>
        </p:spPr>
        <p:txBody>
          <a:bodyPr>
            <a:normAutofit fontScale="90000"/>
          </a:bodyPr>
          <a:lstStyle/>
          <a:p>
            <a:pPr algn="ctr"/>
            <a:r>
              <a:rPr lang="en-US" sz="4400" b="1" dirty="0">
                <a:solidFill>
                  <a:srgbClr val="002060"/>
                </a:solidFill>
                <a:latin typeface="Calibri Light" panose="020F0302020204030204" pitchFamily="34" charset="0"/>
                <a:cs typeface="Calibri Light" panose="020F0302020204030204" pitchFamily="34" charset="0"/>
              </a:rPr>
              <a:t>Online </a:t>
            </a:r>
            <a:r>
              <a:rPr lang="en-US" sz="4400" b="1" i="0" dirty="0">
                <a:solidFill>
                  <a:srgbClr val="002060"/>
                </a:solidFill>
                <a:effectLst/>
                <a:latin typeface="Calibri Light" panose="020F0302020204030204" pitchFamily="34" charset="0"/>
                <a:cs typeface="Calibri Light" panose="020F0302020204030204" pitchFamily="34" charset="0"/>
              </a:rPr>
              <a:t>algorithm for </a:t>
            </a:r>
            <a:r>
              <a:rPr lang="en-US" sz="4400" b="1" dirty="0">
                <a:solidFill>
                  <a:srgbClr val="002060"/>
                </a:solidFill>
                <a:latin typeface="Calibri Light" panose="020F0302020204030204" pitchFamily="34" charset="0"/>
                <a:cs typeface="Calibri Light" panose="020F0302020204030204" pitchFamily="34" charset="0"/>
              </a:rPr>
              <a:t>A</a:t>
            </a:r>
            <a:r>
              <a:rPr lang="en-US" sz="4400" b="1" i="0" dirty="0">
                <a:solidFill>
                  <a:srgbClr val="002060"/>
                </a:solidFill>
                <a:effectLst/>
                <a:latin typeface="Calibri Light" panose="020F0302020204030204" pitchFamily="34" charset="0"/>
                <a:cs typeface="Calibri Light" panose="020F0302020204030204" pitchFamily="34" charset="0"/>
              </a:rPr>
              <a:t>irport management</a:t>
            </a:r>
            <a:br>
              <a:rPr lang="en-US" sz="4400" b="1" i="0" dirty="0">
                <a:solidFill>
                  <a:srgbClr val="002060"/>
                </a:solidFill>
                <a:effectLst/>
                <a:latin typeface="Calibri Light" panose="020F0302020204030204" pitchFamily="34" charset="0"/>
                <a:cs typeface="Calibri Light" panose="020F0302020204030204" pitchFamily="34" charset="0"/>
              </a:rPr>
            </a:br>
            <a:r>
              <a:rPr lang="en-US" sz="2000" b="1" dirty="0">
                <a:solidFill>
                  <a:srgbClr val="002060"/>
                </a:solidFill>
              </a:rPr>
              <a:t>Final Presentation</a:t>
            </a:r>
            <a:br>
              <a:rPr lang="en-US" sz="6600" b="1" dirty="0">
                <a:solidFill>
                  <a:srgbClr val="002060"/>
                </a:solidFill>
              </a:rPr>
            </a:br>
            <a:endParaRPr lang="he-IL" sz="3600" b="1" dirty="0">
              <a:solidFill>
                <a:srgbClr val="002060"/>
              </a:solidFill>
              <a:latin typeface="Calibri Light" panose="020F0302020204030204" pitchFamily="34" charset="0"/>
              <a:cs typeface="Calibri Light" panose="020F0302020204030204" pitchFamily="34" charset="0"/>
            </a:endParaRPr>
          </a:p>
        </p:txBody>
      </p:sp>
      <p:sp>
        <p:nvSpPr>
          <p:cNvPr id="3" name="כותרת משנה 2">
            <a:extLst>
              <a:ext uri="{FF2B5EF4-FFF2-40B4-BE49-F238E27FC236}">
                <a16:creationId xmlns:a16="http://schemas.microsoft.com/office/drawing/2014/main" id="{8ABD7677-3CB1-4052-AF47-DEF77047EB36}"/>
              </a:ext>
            </a:extLst>
          </p:cNvPr>
          <p:cNvSpPr>
            <a:spLocks noGrp="1"/>
          </p:cNvSpPr>
          <p:nvPr>
            <p:ph type="subTitle" idx="1"/>
          </p:nvPr>
        </p:nvSpPr>
        <p:spPr>
          <a:xfrm>
            <a:off x="1215545" y="3626066"/>
            <a:ext cx="9144000" cy="2532137"/>
          </a:xfrm>
        </p:spPr>
        <p:txBody>
          <a:bodyPr>
            <a:noAutofit/>
          </a:bodyPr>
          <a:lstStyle/>
          <a:p>
            <a:pPr algn="l" rtl="0"/>
            <a:endParaRPr lang="en-US" sz="2000" u="sng" dirty="0">
              <a:solidFill>
                <a:srgbClr val="002060"/>
              </a:solidFill>
            </a:endParaRPr>
          </a:p>
          <a:p>
            <a:pPr algn="l" rtl="0"/>
            <a:r>
              <a:rPr lang="en-US" sz="2000" u="sng" dirty="0">
                <a:solidFill>
                  <a:srgbClr val="002060"/>
                </a:solidFill>
              </a:rPr>
              <a:t>Students:</a:t>
            </a:r>
            <a:r>
              <a:rPr lang="en-US" sz="2000" dirty="0">
                <a:solidFill>
                  <a:srgbClr val="002060"/>
                </a:solidFill>
              </a:rPr>
              <a:t> Yoav Cohen, Hodaya Cohen-Adiv</a:t>
            </a:r>
          </a:p>
          <a:p>
            <a:pPr algn="l" rtl="0"/>
            <a:r>
              <a:rPr lang="en-US" sz="2000" u="sng" dirty="0">
                <a:solidFill>
                  <a:srgbClr val="002060"/>
                </a:solidFill>
              </a:rPr>
              <a:t>Supervisor</a:t>
            </a:r>
            <a:r>
              <a:rPr lang="en-US" sz="2000" dirty="0">
                <a:solidFill>
                  <a:srgbClr val="002060"/>
                </a:solidFill>
              </a:rPr>
              <a:t>: Ayal Taitler</a:t>
            </a:r>
          </a:p>
          <a:p>
            <a:pPr algn="l" rtl="0"/>
            <a:endParaRPr lang="he-IL" sz="2000" dirty="0"/>
          </a:p>
          <a:p>
            <a:pPr algn="l" rtl="0"/>
            <a:r>
              <a:rPr lang="en-US" sz="1600" dirty="0">
                <a:solidFill>
                  <a:srgbClr val="002060"/>
                </a:solidFill>
                <a:cs typeface="+mj-cs"/>
              </a:rPr>
              <a:t>Context: Project A</a:t>
            </a:r>
          </a:p>
          <a:p>
            <a:pPr algn="l" rtl="0"/>
            <a:r>
              <a:rPr lang="en-US" sz="1600" dirty="0">
                <a:solidFill>
                  <a:srgbClr val="002060"/>
                </a:solidFill>
                <a:cs typeface="+mj-cs"/>
              </a:rPr>
              <a:t>Semester: Winter, 2020</a:t>
            </a:r>
          </a:p>
          <a:p>
            <a:pPr algn="l" rtl="0"/>
            <a:r>
              <a:rPr lang="en-US" sz="1600" dirty="0">
                <a:solidFill>
                  <a:srgbClr val="002060"/>
                </a:solidFill>
                <a:cs typeface="+mj-cs"/>
              </a:rPr>
              <a:t>Date: 15/11/2021</a:t>
            </a:r>
            <a:endParaRPr lang="he-IL" sz="1600" dirty="0"/>
          </a:p>
        </p:txBody>
      </p:sp>
      <p:pic>
        <p:nvPicPr>
          <p:cNvPr id="7" name="תמונה 6">
            <a:extLst>
              <a:ext uri="{FF2B5EF4-FFF2-40B4-BE49-F238E27FC236}">
                <a16:creationId xmlns:a16="http://schemas.microsoft.com/office/drawing/2014/main" id="{347B919C-E18C-43B0-A0A1-6D31B2986BC2}"/>
              </a:ext>
            </a:extLst>
          </p:cNvPr>
          <p:cNvPicPr>
            <a:picLocks noChangeAspect="1"/>
          </p:cNvPicPr>
          <p:nvPr/>
        </p:nvPicPr>
        <p:blipFill>
          <a:blip r:embed="rId3"/>
          <a:stretch>
            <a:fillRect/>
          </a:stretch>
        </p:blipFill>
        <p:spPr>
          <a:xfrm>
            <a:off x="0" y="0"/>
            <a:ext cx="12192000" cy="1414017"/>
          </a:xfrm>
          <a:prstGeom prst="rect">
            <a:avLst/>
          </a:prstGeom>
        </p:spPr>
      </p:pic>
    </p:spTree>
    <p:extLst>
      <p:ext uri="{BB962C8B-B14F-4D97-AF65-F5344CB8AC3E}">
        <p14:creationId xmlns:p14="http://schemas.microsoft.com/office/powerpoint/2010/main" val="127893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8" name="סימן ''אסור'' 7">
            <a:extLst>
              <a:ext uri="{FF2B5EF4-FFF2-40B4-BE49-F238E27FC236}">
                <a16:creationId xmlns:a16="http://schemas.microsoft.com/office/drawing/2014/main" id="{460CA6B1-A0A7-4152-B423-9D68B5DBD4EE}"/>
              </a:ext>
            </a:extLst>
          </p:cNvPr>
          <p:cNvSpPr/>
          <p:nvPr/>
        </p:nvSpPr>
        <p:spPr>
          <a:xfrm>
            <a:off x="4388699" y="2307515"/>
            <a:ext cx="1102111" cy="1048656"/>
          </a:xfrm>
          <a:prstGeom prst="noSmoking">
            <a:avLst>
              <a:gd name="adj" fmla="val 889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11" name="תמונה 10">
            <a:extLst>
              <a:ext uri="{FF2B5EF4-FFF2-40B4-BE49-F238E27FC236}">
                <a16:creationId xmlns:a16="http://schemas.microsoft.com/office/drawing/2014/main" id="{F657A408-36A1-422A-8EAD-FCB1709B4656}"/>
              </a:ext>
            </a:extLst>
          </p:cNvPr>
          <p:cNvPicPr>
            <a:picLocks noChangeAspect="1"/>
          </p:cNvPicPr>
          <p:nvPr/>
        </p:nvPicPr>
        <p:blipFill>
          <a:blip r:embed="rId6"/>
          <a:stretch>
            <a:fillRect/>
          </a:stretch>
        </p:blipFill>
        <p:spPr>
          <a:xfrm>
            <a:off x="307789" y="3580943"/>
            <a:ext cx="11574490" cy="3277057"/>
          </a:xfrm>
          <a:prstGeom prst="rect">
            <a:avLst/>
          </a:prstGeom>
        </p:spPr>
      </p:pic>
      <p:sp>
        <p:nvSpPr>
          <p:cNvPr id="10" name="כותרת 1">
            <a:extLst>
              <a:ext uri="{FF2B5EF4-FFF2-40B4-BE49-F238E27FC236}">
                <a16:creationId xmlns:a16="http://schemas.microsoft.com/office/drawing/2014/main" id="{394EDB15-A206-440C-970B-5966F38D0B78}"/>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52509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0" name="תמונה 9">
            <a:extLst>
              <a:ext uri="{FF2B5EF4-FFF2-40B4-BE49-F238E27FC236}">
                <a16:creationId xmlns:a16="http://schemas.microsoft.com/office/drawing/2014/main" id="{369A488D-4317-4A2E-8977-0F6DC06E2082}"/>
              </a:ext>
            </a:extLst>
          </p:cNvPr>
          <p:cNvPicPr>
            <a:picLocks noChangeAspect="1"/>
          </p:cNvPicPr>
          <p:nvPr/>
        </p:nvPicPr>
        <p:blipFill>
          <a:blip r:embed="rId6"/>
          <a:stretch>
            <a:fillRect/>
          </a:stretch>
        </p:blipFill>
        <p:spPr>
          <a:xfrm>
            <a:off x="298262" y="3561890"/>
            <a:ext cx="11593543" cy="3296110"/>
          </a:xfrm>
          <a:prstGeom prst="rect">
            <a:avLst/>
          </a:prstGeom>
        </p:spPr>
      </p:pic>
      <p:sp>
        <p:nvSpPr>
          <p:cNvPr id="11" name="כותרת 1">
            <a:extLst>
              <a:ext uri="{FF2B5EF4-FFF2-40B4-BE49-F238E27FC236}">
                <a16:creationId xmlns:a16="http://schemas.microsoft.com/office/drawing/2014/main" id="{2B36F69D-E66A-470A-8F18-6CD1021AEA9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8356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80F7AC35-DEE1-42EB-8571-970EB7CC9B23}"/>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1D8D92B0-88BA-4B94-8895-29BE6DEEB65E}"/>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23285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9B5748B2-30ED-46AE-9DD7-38CD3C29BD26}"/>
              </a:ext>
            </a:extLst>
          </p:cNvPr>
          <p:cNvPicPr>
            <a:picLocks noChangeAspect="1"/>
          </p:cNvPicPr>
          <p:nvPr/>
        </p:nvPicPr>
        <p:blipFill>
          <a:blip r:embed="rId6"/>
          <a:stretch>
            <a:fillRect/>
          </a:stretch>
        </p:blipFill>
        <p:spPr>
          <a:xfrm>
            <a:off x="298262" y="3590469"/>
            <a:ext cx="11593543" cy="3267531"/>
          </a:xfrm>
          <a:prstGeom prst="rect">
            <a:avLst/>
          </a:prstGeom>
        </p:spPr>
      </p:pic>
      <p:sp>
        <p:nvSpPr>
          <p:cNvPr id="10" name="כותרת 1">
            <a:extLst>
              <a:ext uri="{FF2B5EF4-FFF2-40B4-BE49-F238E27FC236}">
                <a16:creationId xmlns:a16="http://schemas.microsoft.com/office/drawing/2014/main" id="{404D4AF1-F2D7-407B-88B2-71D77299DC53}"/>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115558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7" name="תמונה 6">
            <a:extLst>
              <a:ext uri="{FF2B5EF4-FFF2-40B4-BE49-F238E27FC236}">
                <a16:creationId xmlns:a16="http://schemas.microsoft.com/office/drawing/2014/main" id="{33D4B4BA-5240-494C-AB92-C8D443B15972}"/>
              </a:ext>
            </a:extLst>
          </p:cNvPr>
          <p:cNvPicPr>
            <a:picLocks noChangeAspect="1"/>
          </p:cNvPicPr>
          <p:nvPr/>
        </p:nvPicPr>
        <p:blipFill>
          <a:blip r:embed="rId6"/>
          <a:stretch>
            <a:fillRect/>
          </a:stretch>
        </p:blipFill>
        <p:spPr>
          <a:xfrm>
            <a:off x="303025" y="3561890"/>
            <a:ext cx="11584017" cy="3296110"/>
          </a:xfrm>
          <a:prstGeom prst="rect">
            <a:avLst/>
          </a:prstGeom>
        </p:spPr>
      </p:pic>
      <p:sp>
        <p:nvSpPr>
          <p:cNvPr id="10" name="כותרת 1">
            <a:extLst>
              <a:ext uri="{FF2B5EF4-FFF2-40B4-BE49-F238E27FC236}">
                <a16:creationId xmlns:a16="http://schemas.microsoft.com/office/drawing/2014/main" id="{2CEB1CA9-7377-4FD9-8871-510F95324A70}"/>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391078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2D447068-664C-450C-9FB6-B8004A0ABB8E}"/>
              </a:ext>
            </a:extLst>
          </p:cNvPr>
          <p:cNvSpPr txBox="1"/>
          <p:nvPr/>
        </p:nvSpPr>
        <p:spPr>
          <a:xfrm>
            <a:off x="677334" y="1270000"/>
            <a:ext cx="5782602" cy="3880773"/>
          </a:xfrm>
          <a:prstGeom prst="rect">
            <a:avLst/>
          </a:prstGeom>
        </p:spPr>
        <p:txBody>
          <a:bodyPr vert="horz" lIns="91440" tIns="45720" rIns="91440" bIns="45720" rtlCol="0">
            <a:normAutofit/>
          </a:bodyPr>
          <a:lstStyle/>
          <a:p>
            <a:pPr marL="342900" lvl="1"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Implemented with:</a:t>
            </a:r>
          </a:p>
          <a:p>
            <a:pPr marL="742950" lvl="2"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Object Oriented programing</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Design patterns</a:t>
            </a:r>
          </a:p>
          <a:p>
            <a:pPr marL="742950" lvl="1" indent="-285750" algn="l" defTabSz="457200" rtl="0">
              <a:lnSpc>
                <a:spcPct val="150000"/>
              </a:lnSpc>
              <a:spcBef>
                <a:spcPts val="1000"/>
              </a:spcBef>
              <a:buClr>
                <a:schemeClr val="accent1"/>
              </a:buClr>
              <a:buSzPct val="80000"/>
              <a:buFont typeface="Courier New" panose="02070309020205020404" pitchFamily="49" charset="0"/>
              <a:buChar char="o"/>
            </a:pPr>
            <a:r>
              <a:rPr lang="en-US" sz="2000" dirty="0">
                <a:solidFill>
                  <a:srgbClr val="002060"/>
                </a:solidFill>
              </a:rPr>
              <a:t>Algorithm design</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Input - a config file and STN graph.</a:t>
            </a:r>
          </a:p>
          <a:p>
            <a:pPr marL="342900" indent="-342900" algn="l" defTabSz="457200" rtl="0">
              <a:lnSpc>
                <a:spcPct val="150000"/>
              </a:lnSpc>
              <a:spcBef>
                <a:spcPts val="1000"/>
              </a:spcBef>
              <a:buClr>
                <a:schemeClr val="accent1"/>
              </a:buClr>
              <a:buSzPct val="80000"/>
              <a:buFont typeface="Wingdings 3" charset="2"/>
              <a:buChar char=""/>
            </a:pPr>
            <a:r>
              <a:rPr lang="en-US" sz="2400" dirty="0">
                <a:solidFill>
                  <a:srgbClr val="002060"/>
                </a:solidFill>
              </a:rPr>
              <a:t>Output - log file as an output.</a:t>
            </a:r>
          </a:p>
        </p:txBody>
      </p:sp>
      <p:pic>
        <p:nvPicPr>
          <p:cNvPr id="7" name="תמונה 6">
            <a:extLst>
              <a:ext uri="{FF2B5EF4-FFF2-40B4-BE49-F238E27FC236}">
                <a16:creationId xmlns:a16="http://schemas.microsoft.com/office/drawing/2014/main" id="{6A8494A5-25E9-43BE-AF71-EAFCFD4BF875}"/>
              </a:ext>
            </a:extLst>
          </p:cNvPr>
          <p:cNvPicPr>
            <a:picLocks noChangeAspect="1"/>
          </p:cNvPicPr>
          <p:nvPr/>
        </p:nvPicPr>
        <p:blipFill>
          <a:blip r:embed="rId3"/>
          <a:stretch>
            <a:fillRect/>
          </a:stretch>
        </p:blipFill>
        <p:spPr>
          <a:xfrm>
            <a:off x="6459936" y="4581551"/>
            <a:ext cx="5421162" cy="1138444"/>
          </a:xfrm>
          <a:prstGeom prst="rect">
            <a:avLst/>
          </a:prstGeom>
        </p:spPr>
      </p:pic>
      <p:pic>
        <p:nvPicPr>
          <p:cNvPr id="6" name="תמונה 5">
            <a:extLst>
              <a:ext uri="{FF2B5EF4-FFF2-40B4-BE49-F238E27FC236}">
                <a16:creationId xmlns:a16="http://schemas.microsoft.com/office/drawing/2014/main" id="{DE0B55EE-1776-4375-827D-B8BD98F07137}"/>
              </a:ext>
            </a:extLst>
          </p:cNvPr>
          <p:cNvPicPr>
            <a:picLocks noChangeAspect="1"/>
          </p:cNvPicPr>
          <p:nvPr/>
        </p:nvPicPr>
        <p:blipFill>
          <a:blip r:embed="rId4"/>
          <a:stretch>
            <a:fillRect/>
          </a:stretch>
        </p:blipFill>
        <p:spPr>
          <a:xfrm>
            <a:off x="6861187" y="1295992"/>
            <a:ext cx="4825629" cy="2642032"/>
          </a:xfrm>
          <a:prstGeom prst="rect">
            <a:avLst/>
          </a:prstGeom>
        </p:spPr>
      </p:pic>
      <p:sp>
        <p:nvSpPr>
          <p:cNvPr id="8" name="כותרת 1">
            <a:extLst>
              <a:ext uri="{FF2B5EF4-FFF2-40B4-BE49-F238E27FC236}">
                <a16:creationId xmlns:a16="http://schemas.microsoft.com/office/drawing/2014/main" id="{B94B4944-A8A4-440E-A467-18D61DD756F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Online algorithm</a:t>
            </a:r>
            <a:endParaRPr lang="he-IL" b="1" dirty="0">
              <a:solidFill>
                <a:srgbClr val="002060"/>
              </a:solidFill>
            </a:endParaRPr>
          </a:p>
        </p:txBody>
      </p:sp>
    </p:spTree>
    <p:extLst>
      <p:ext uri="{BB962C8B-B14F-4D97-AF65-F5344CB8AC3E}">
        <p14:creationId xmlns:p14="http://schemas.microsoft.com/office/powerpoint/2010/main" val="77511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BDE5E7-CDBD-4B22-B591-6EF0BF74681B}"/>
              </a:ext>
            </a:extLst>
          </p:cNvPr>
          <p:cNvSpPr>
            <a:spLocks noGrp="1"/>
          </p:cNvSpPr>
          <p:nvPr>
            <p:ph type="title"/>
          </p:nvPr>
        </p:nvSpPr>
        <p:spPr/>
        <p:txBody>
          <a:bodyPr>
            <a:normAutofit/>
          </a:bodyPr>
          <a:lstStyle/>
          <a:p>
            <a:pPr algn="ctr"/>
            <a:r>
              <a:rPr lang="en-US" b="1" dirty="0">
                <a:solidFill>
                  <a:srgbClr val="002060"/>
                </a:solidFill>
              </a:rPr>
              <a:t>Project Goal</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197B225D-5CD6-43D4-B20E-E1451DF24856}"/>
              </a:ext>
            </a:extLst>
          </p:cNvPr>
          <p:cNvSpPr>
            <a:spLocks noGrp="1"/>
          </p:cNvSpPr>
          <p:nvPr>
            <p:ph type="body" idx="4294967295"/>
          </p:nvPr>
        </p:nvSpPr>
        <p:spPr>
          <a:xfrm>
            <a:off x="677334" y="1852983"/>
            <a:ext cx="10515600" cy="3435350"/>
          </a:xfrm>
        </p:spPr>
        <p:txBody>
          <a:bodyPr>
            <a:noAutofit/>
          </a:bodyPr>
          <a:lstStyle/>
          <a:p>
            <a:pPr algn="l" rtl="0">
              <a:lnSpc>
                <a:spcPct val="150000"/>
              </a:lnSpc>
            </a:pPr>
            <a:r>
              <a:rPr lang="en-US" sz="2400" b="1" dirty="0">
                <a:solidFill>
                  <a:srgbClr val="002060"/>
                </a:solidFill>
                <a:cs typeface="Arial" panose="020B0604020202020204" pitchFamily="34" charset="0"/>
              </a:rPr>
              <a:t>Creating an online algorithm managing takeoff and landing</a:t>
            </a:r>
          </a:p>
          <a:p>
            <a:pPr lvl="1" algn="l" rtl="0">
              <a:lnSpc>
                <a:spcPct val="150000"/>
              </a:lnSpc>
              <a:buFont typeface="Courier New" panose="02070309020205020404" pitchFamily="49" charset="0"/>
              <a:buChar char="o"/>
            </a:pPr>
            <a:r>
              <a:rPr lang="en-US" sz="2000" dirty="0">
                <a:solidFill>
                  <a:srgbClr val="002060"/>
                </a:solidFill>
                <a:cs typeface="Arial" panose="020B0604020202020204" pitchFamily="34" charset="0"/>
              </a:rPr>
              <a:t>Our algorithm ran the offline plan w</a:t>
            </a:r>
            <a:r>
              <a:rPr lang="en-US" sz="2000" b="0" i="0" dirty="0">
                <a:solidFill>
                  <a:srgbClr val="002060"/>
                </a:solidFill>
                <a:effectLst/>
                <a:cs typeface="Assistant" pitchFamily="2" charset="-79"/>
              </a:rPr>
              <a:t>hile</a:t>
            </a:r>
            <a:r>
              <a:rPr lang="en-US" sz="2000" b="0" i="0" dirty="0">
                <a:solidFill>
                  <a:srgbClr val="333333"/>
                </a:solidFill>
                <a:effectLst/>
                <a:cs typeface="Assistant" pitchFamily="2" charset="-79"/>
              </a:rPr>
              <a:t> </a:t>
            </a:r>
            <a:r>
              <a:rPr lang="en-US" sz="2000" b="0" i="0" dirty="0">
                <a:solidFill>
                  <a:srgbClr val="002060"/>
                </a:solidFill>
                <a:effectLst/>
                <a:cs typeface="Assistant" pitchFamily="2" charset="-79"/>
              </a:rPr>
              <a:t>dealing with real-time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malfunctions and changes.</a:t>
            </a:r>
          </a:p>
          <a:p>
            <a:pPr lvl="1" algn="l" rtl="0">
              <a:lnSpc>
                <a:spcPct val="150000"/>
              </a:lnSpc>
              <a:buFont typeface="Courier New" panose="02070309020205020404" pitchFamily="49" charset="0"/>
              <a:buChar char="o"/>
            </a:pPr>
            <a:r>
              <a:rPr lang="en-US" sz="2000" dirty="0">
                <a:solidFill>
                  <a:srgbClr val="002060"/>
                </a:solidFill>
                <a:cs typeface="Assistant" pitchFamily="2" charset="-79"/>
              </a:rPr>
              <a:t>The algorithm</a:t>
            </a:r>
            <a:r>
              <a:rPr lang="en-US" sz="2000" b="0" i="0" dirty="0">
                <a:solidFill>
                  <a:srgbClr val="002060"/>
                </a:solidFill>
                <a:effectLst/>
                <a:cs typeface="Assistant" pitchFamily="2" charset="-79"/>
              </a:rPr>
              <a:t> must decide whether the program can run with the </a:t>
            </a:r>
            <a:br>
              <a:rPr lang="en-US" sz="2000" b="0" i="0" dirty="0">
                <a:solidFill>
                  <a:srgbClr val="002060"/>
                </a:solidFill>
                <a:effectLst/>
                <a:cs typeface="Assistant" pitchFamily="2" charset="-79"/>
              </a:rPr>
            </a:br>
            <a:r>
              <a:rPr lang="en-US" sz="2000" b="0" i="0" dirty="0">
                <a:solidFill>
                  <a:srgbClr val="002060"/>
                </a:solidFill>
                <a:effectLst/>
                <a:cs typeface="Assistant" pitchFamily="2" charset="-79"/>
              </a:rPr>
              <a:t>different constraints or whether re-planning is needed.</a:t>
            </a:r>
          </a:p>
        </p:txBody>
      </p:sp>
    </p:spTree>
    <p:extLst>
      <p:ext uri="{BB962C8B-B14F-4D97-AF65-F5344CB8AC3E}">
        <p14:creationId xmlns:p14="http://schemas.microsoft.com/office/powerpoint/2010/main" val="4153337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599609" y="679731"/>
            <a:ext cx="9788400" cy="457953"/>
          </a:xfrm>
        </p:spPr>
        <p:txBody>
          <a:bodyPr vert="horz" lIns="91440" tIns="45720" rIns="91440" bIns="45720" rtlCol="0" anchor="b">
            <a:normAutofit fontScale="90000"/>
          </a:bodyPr>
          <a:lstStyle/>
          <a:p>
            <a:pPr algn="ctr" rtl="0">
              <a:lnSpc>
                <a:spcPct val="150000"/>
              </a:lnSpc>
            </a:pPr>
            <a:r>
              <a:rPr lang="en-US" b="1" dirty="0">
                <a:solidFill>
                  <a:srgbClr val="002060"/>
                </a:solidFill>
              </a:rPr>
              <a:t>General schema of the problem</a:t>
            </a:r>
          </a:p>
        </p:txBody>
      </p:sp>
      <p:pic>
        <p:nvPicPr>
          <p:cNvPr id="6" name="תמונה 5">
            <a:extLst>
              <a:ext uri="{FF2B5EF4-FFF2-40B4-BE49-F238E27FC236}">
                <a16:creationId xmlns:a16="http://schemas.microsoft.com/office/drawing/2014/main" id="{3C5393C3-A50F-42B5-A46F-9221122D26ED}"/>
              </a:ext>
            </a:extLst>
          </p:cNvPr>
          <p:cNvPicPr>
            <a:picLocks noChangeAspect="1"/>
          </p:cNvPicPr>
          <p:nvPr/>
        </p:nvPicPr>
        <p:blipFill>
          <a:blip r:embed="rId3"/>
          <a:stretch>
            <a:fillRect/>
          </a:stretch>
        </p:blipFill>
        <p:spPr>
          <a:xfrm>
            <a:off x="2868375" y="1689585"/>
            <a:ext cx="4303727" cy="4370973"/>
          </a:xfrm>
          <a:prstGeom prst="rect">
            <a:avLst/>
          </a:prstGeom>
        </p:spPr>
      </p:pic>
    </p:spTree>
    <p:extLst>
      <p:ext uri="{BB962C8B-B14F-4D97-AF65-F5344CB8AC3E}">
        <p14:creationId xmlns:p14="http://schemas.microsoft.com/office/powerpoint/2010/main" val="3780144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0" y="611661"/>
            <a:ext cx="10515600" cy="939906"/>
          </a:xfrm>
        </p:spPr>
        <p:txBody>
          <a:bodyPr>
            <a:normAutofit/>
          </a:bodyPr>
          <a:lstStyle/>
          <a:p>
            <a:pPr algn="ctr"/>
            <a:r>
              <a:rPr lang="en-US" b="1" dirty="0">
                <a:solidFill>
                  <a:srgbClr val="002060"/>
                </a:solidFill>
              </a:rPr>
              <a:t>Project Assumptions</a:t>
            </a:r>
            <a:endParaRPr lang="he-IL" b="1" dirty="0">
              <a:solidFill>
                <a:srgbClr val="002060"/>
              </a:solidFill>
            </a:endParaRPr>
          </a:p>
        </p:txBody>
      </p:sp>
      <p:sp>
        <p:nvSpPr>
          <p:cNvPr id="3" name="מציין מיקום טקסט 2">
            <a:extLst>
              <a:ext uri="{FF2B5EF4-FFF2-40B4-BE49-F238E27FC236}">
                <a16:creationId xmlns:a16="http://schemas.microsoft.com/office/drawing/2014/main" id="{C8DF1847-A0D3-4E98-A025-1C4D0E333E94}"/>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150000"/>
              </a:lnSpc>
            </a:pPr>
            <a:r>
              <a:rPr lang="en-US" sz="2400" dirty="0">
                <a:solidFill>
                  <a:srgbClr val="002060"/>
                </a:solidFill>
                <a:cs typeface="Assistant" pitchFamily="2" charset="-79"/>
              </a:rPr>
              <a:t>No simultaneously take offs and landings.</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Replanning time is negligible.</a:t>
            </a:r>
            <a:br>
              <a:rPr lang="en-US" sz="2400" dirty="0">
                <a:solidFill>
                  <a:srgbClr val="002060"/>
                </a:solidFill>
                <a:cs typeface="Assistant" pitchFamily="2" charset="-79"/>
              </a:rPr>
            </a:br>
            <a:endParaRPr lang="en-US" sz="2400" dirty="0">
              <a:solidFill>
                <a:srgbClr val="002060"/>
              </a:solidFill>
              <a:cs typeface="Assistant" pitchFamily="2" charset="-79"/>
            </a:endParaRPr>
          </a:p>
          <a:p>
            <a:pPr lvl="1" algn="l" rtl="0">
              <a:lnSpc>
                <a:spcPct val="150000"/>
              </a:lnSpc>
            </a:pPr>
            <a:r>
              <a:rPr lang="en-US" sz="2400" dirty="0">
                <a:solidFill>
                  <a:srgbClr val="002060"/>
                </a:solidFill>
                <a:cs typeface="Assistant" pitchFamily="2" charset="-79"/>
              </a:rPr>
              <a:t>The only Interrupt is a delay.</a:t>
            </a:r>
          </a:p>
        </p:txBody>
      </p:sp>
    </p:spTree>
    <p:extLst>
      <p:ext uri="{BB962C8B-B14F-4D97-AF65-F5344CB8AC3E}">
        <p14:creationId xmlns:p14="http://schemas.microsoft.com/office/powerpoint/2010/main" val="674084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82601" y="609600"/>
            <a:ext cx="8596668" cy="1320800"/>
          </a:xfrm>
        </p:spPr>
        <p:txBody>
          <a:bodyPr>
            <a:normAutofit/>
          </a:bodyPr>
          <a:lstStyle/>
          <a:p>
            <a:pPr algn="ctr"/>
            <a:r>
              <a:rPr lang="en-US" b="1" i="0" dirty="0">
                <a:solidFill>
                  <a:srgbClr val="002060"/>
                </a:solidFill>
                <a:effectLst/>
                <a:cs typeface="Assistant" pitchFamily="2" charset="-79"/>
              </a:rPr>
              <a:t>Block Diagram</a:t>
            </a:r>
            <a:endParaRPr lang="he-IL" sz="4400" b="1" dirty="0">
              <a:solidFill>
                <a:srgbClr val="002060"/>
              </a:solidFill>
              <a:cs typeface="Calibri Light" panose="020F0302020204030204" pitchFamily="34" charset="0"/>
            </a:endParaRPr>
          </a:p>
        </p:txBody>
      </p:sp>
      <p:pic>
        <p:nvPicPr>
          <p:cNvPr id="4" name="תמונה 3">
            <a:extLst>
              <a:ext uri="{FF2B5EF4-FFF2-40B4-BE49-F238E27FC236}">
                <a16:creationId xmlns:a16="http://schemas.microsoft.com/office/drawing/2014/main" id="{E510DCC6-5E2E-4A28-90BE-62809804437F}"/>
              </a:ext>
            </a:extLst>
          </p:cNvPr>
          <p:cNvPicPr>
            <a:picLocks noChangeAspect="1"/>
          </p:cNvPicPr>
          <p:nvPr/>
        </p:nvPicPr>
        <p:blipFill>
          <a:blip r:embed="rId3"/>
          <a:stretch>
            <a:fillRect/>
          </a:stretch>
        </p:blipFill>
        <p:spPr>
          <a:xfrm>
            <a:off x="492467" y="1270000"/>
            <a:ext cx="9176936" cy="4485851"/>
          </a:xfrm>
          <a:prstGeom prst="rect">
            <a:avLst/>
          </a:prstGeom>
        </p:spPr>
      </p:pic>
    </p:spTree>
    <p:extLst>
      <p:ext uri="{BB962C8B-B14F-4D97-AF65-F5344CB8AC3E}">
        <p14:creationId xmlns:p14="http://schemas.microsoft.com/office/powerpoint/2010/main" val="314743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p:txBody>
          <a:bodyPr>
            <a:normAutofit/>
          </a:bodyPr>
          <a:lstStyle/>
          <a:p>
            <a:pPr algn="ctr"/>
            <a:r>
              <a:rPr lang="en-US" b="1" dirty="0">
                <a:solidFill>
                  <a:srgbClr val="002060"/>
                </a:solidFill>
              </a:rPr>
              <a:t>Motivation</a:t>
            </a:r>
            <a:endParaRPr lang="he-IL" sz="4400" b="1" dirty="0"/>
          </a:p>
        </p:txBody>
      </p:sp>
      <p:sp>
        <p:nvSpPr>
          <p:cNvPr id="4" name="כותרת משנה 3">
            <a:extLst>
              <a:ext uri="{FF2B5EF4-FFF2-40B4-BE49-F238E27FC236}">
                <a16:creationId xmlns:a16="http://schemas.microsoft.com/office/drawing/2014/main" id="{862AA29A-9D87-4C9D-87B5-CDE841376CCD}"/>
              </a:ext>
            </a:extLst>
          </p:cNvPr>
          <p:cNvSpPr>
            <a:spLocks noGrp="1"/>
          </p:cNvSpPr>
          <p:nvPr>
            <p:ph type="subTitle" idx="4294967295"/>
          </p:nvPr>
        </p:nvSpPr>
        <p:spPr>
          <a:xfrm>
            <a:off x="404037" y="1690688"/>
            <a:ext cx="10515600" cy="4052887"/>
          </a:xfrm>
        </p:spPr>
        <p:txBody>
          <a:bodyPr>
            <a:normAutofit/>
          </a:bodyPr>
          <a:lstStyle/>
          <a:p>
            <a:pPr algn="l" rtl="0">
              <a:lnSpc>
                <a:spcPct val="150000"/>
              </a:lnSpc>
            </a:pPr>
            <a:r>
              <a:rPr lang="en-US" sz="2400" dirty="0">
                <a:solidFill>
                  <a:srgbClr val="002060"/>
                </a:solidFill>
              </a:rPr>
              <a:t>An Airport has a lot of operations everyday. </a:t>
            </a:r>
          </a:p>
          <a:p>
            <a:pPr lvl="1" algn="l" rtl="0">
              <a:lnSpc>
                <a:spcPct val="150000"/>
              </a:lnSpc>
            </a:pPr>
            <a:r>
              <a:rPr lang="en-US" sz="1800" dirty="0">
                <a:solidFill>
                  <a:srgbClr val="002060"/>
                </a:solidFill>
              </a:rPr>
              <a:t>Multipale planes that are simultaniusly take off and land.</a:t>
            </a:r>
          </a:p>
          <a:p>
            <a:pPr lvl="1" algn="l" rtl="0">
              <a:lnSpc>
                <a:spcPct val="150000"/>
              </a:lnSpc>
            </a:pPr>
            <a:r>
              <a:rPr lang="en-US" sz="1800" dirty="0">
                <a:solidFill>
                  <a:srgbClr val="002060"/>
                </a:solidFill>
              </a:rPr>
              <a:t>Operations that depends on other operations.</a:t>
            </a:r>
          </a:p>
          <a:p>
            <a:pPr lvl="1" algn="l" rtl="0">
              <a:lnSpc>
                <a:spcPct val="150000"/>
              </a:lnSpc>
            </a:pPr>
            <a:r>
              <a:rPr lang="en-US" sz="1800" dirty="0">
                <a:solidFill>
                  <a:srgbClr val="002060"/>
                </a:solidFill>
              </a:rPr>
              <a:t>Unexpected problems create conflicts and may change the day plan.</a:t>
            </a:r>
            <a:br>
              <a:rPr lang="en-US" dirty="0">
                <a:solidFill>
                  <a:srgbClr val="002060"/>
                </a:solidFill>
              </a:rPr>
            </a:br>
            <a:endParaRPr lang="en-US" dirty="0">
              <a:solidFill>
                <a:srgbClr val="002060"/>
              </a:solidFill>
            </a:endParaRPr>
          </a:p>
          <a:p>
            <a:pPr algn="l" rtl="0">
              <a:lnSpc>
                <a:spcPct val="150000"/>
              </a:lnSpc>
            </a:pPr>
            <a:r>
              <a:rPr lang="en-US" sz="2400" dirty="0">
                <a:solidFill>
                  <a:srgbClr val="002060"/>
                </a:solidFill>
              </a:rPr>
              <a:t>Airport management is done with a day plan and executing it in </a:t>
            </a:r>
            <a:r>
              <a:rPr lang="en-US" sz="2400" b="1" dirty="0">
                <a:solidFill>
                  <a:srgbClr val="002060"/>
                </a:solidFill>
              </a:rPr>
              <a:t>Real time.</a:t>
            </a:r>
          </a:p>
          <a:p>
            <a:pPr marL="0" indent="0">
              <a:buNone/>
            </a:pPr>
            <a:endParaRPr lang="he-IL" dirty="0"/>
          </a:p>
        </p:txBody>
      </p:sp>
      <p:pic>
        <p:nvPicPr>
          <p:cNvPr id="5" name="תמונה 4" descr="תמונה שמכילה צעצוע&#10;&#10;התיאור נוצר באופן אוטומטי">
            <a:extLst>
              <a:ext uri="{FF2B5EF4-FFF2-40B4-BE49-F238E27FC236}">
                <a16:creationId xmlns:a16="http://schemas.microsoft.com/office/drawing/2014/main" id="{8053F0A1-6CE7-4060-914F-56B58588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53" y="299484"/>
            <a:ext cx="1941032" cy="1941032"/>
          </a:xfrm>
          <a:prstGeom prst="rect">
            <a:avLst/>
          </a:prstGeom>
        </p:spPr>
      </p:pic>
    </p:spTree>
    <p:extLst>
      <p:ext uri="{BB962C8B-B14F-4D97-AF65-F5344CB8AC3E}">
        <p14:creationId xmlns:p14="http://schemas.microsoft.com/office/powerpoint/2010/main" val="3687218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715713B9-F010-4399-B3BA-6A9AC726B59E}"/>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
        <p:nvSpPr>
          <p:cNvPr id="27" name="מציין מיקום טקסט 2">
            <a:extLst>
              <a:ext uri="{FF2B5EF4-FFF2-40B4-BE49-F238E27FC236}">
                <a16:creationId xmlns:a16="http://schemas.microsoft.com/office/drawing/2014/main" id="{554F95DA-04CF-4B49-94E4-835677C6FD25}"/>
              </a:ext>
            </a:extLst>
          </p:cNvPr>
          <p:cNvSpPr txBox="1">
            <a:spLocks/>
          </p:cNvSpPr>
          <p:nvPr/>
        </p:nvSpPr>
        <p:spPr>
          <a:xfrm>
            <a:off x="540484" y="1863615"/>
            <a:ext cx="10515600" cy="3435350"/>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gn="l" rtl="0">
              <a:lnSpc>
                <a:spcPct val="200000"/>
              </a:lnSpc>
            </a:pPr>
            <a:r>
              <a:rPr lang="en-US" sz="2400" dirty="0">
                <a:solidFill>
                  <a:srgbClr val="002060"/>
                </a:solidFill>
                <a:cs typeface="Assistant" pitchFamily="2" charset="-79"/>
              </a:rPr>
              <a:t>Creating the global modules</a:t>
            </a:r>
          </a:p>
          <a:p>
            <a:pPr lvl="1" algn="l" rtl="0">
              <a:lnSpc>
                <a:spcPct val="200000"/>
              </a:lnSpc>
            </a:pPr>
            <a:r>
              <a:rPr lang="en-US" sz="2400" dirty="0">
                <a:solidFill>
                  <a:srgbClr val="002060"/>
                </a:solidFill>
                <a:cs typeface="Assistant" pitchFamily="2" charset="-79"/>
              </a:rPr>
              <a:t>Cleaning the global modules at the end of each test</a:t>
            </a:r>
          </a:p>
          <a:p>
            <a:pPr lvl="1" algn="l" rtl="0">
              <a:lnSpc>
                <a:spcPct val="200000"/>
              </a:lnSpc>
            </a:pPr>
            <a:r>
              <a:rPr lang="en-US" sz="2400" dirty="0">
                <a:solidFill>
                  <a:srgbClr val="002060"/>
                </a:solidFill>
                <a:cs typeface="Assistant" pitchFamily="2" charset="-79"/>
              </a:rPr>
              <a:t>Creating the local modules for each test</a:t>
            </a:r>
          </a:p>
          <a:p>
            <a:pPr lvl="1" algn="l" rtl="0">
              <a:lnSpc>
                <a:spcPct val="200000"/>
              </a:lnSpc>
            </a:pPr>
            <a:r>
              <a:rPr lang="en-US" sz="2400" dirty="0">
                <a:solidFill>
                  <a:srgbClr val="002060"/>
                </a:solidFill>
                <a:cs typeface="Assistant" pitchFamily="2" charset="-79"/>
              </a:rPr>
              <a:t>Checking if re-planning is needed and run the offline planer</a:t>
            </a:r>
            <a:br>
              <a:rPr lang="en-US" sz="2400" dirty="0">
                <a:solidFill>
                  <a:srgbClr val="002060"/>
                </a:solidFill>
                <a:cs typeface="Assistant" pitchFamily="2" charset="-79"/>
              </a:rPr>
            </a:br>
            <a:endParaRPr lang="en-US" sz="2400" dirty="0">
              <a:solidFill>
                <a:srgbClr val="002060"/>
              </a:solidFill>
              <a:cs typeface="Assistant" pitchFamily="2" charset="-79"/>
            </a:endParaRPr>
          </a:p>
        </p:txBody>
      </p:sp>
    </p:spTree>
    <p:extLst>
      <p:ext uri="{BB962C8B-B14F-4D97-AF65-F5344CB8AC3E}">
        <p14:creationId xmlns:p14="http://schemas.microsoft.com/office/powerpoint/2010/main" val="246281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FB3DFCD-A03D-46A7-AB51-38A6F46D5C71}"/>
              </a:ext>
            </a:extLst>
          </p:cNvPr>
          <p:cNvPicPr>
            <a:picLocks noChangeAspect="1"/>
          </p:cNvPicPr>
          <p:nvPr/>
        </p:nvPicPr>
        <p:blipFill>
          <a:blip r:embed="rId3"/>
          <a:stretch>
            <a:fillRect/>
          </a:stretch>
        </p:blipFill>
        <p:spPr>
          <a:xfrm>
            <a:off x="669704" y="1775749"/>
            <a:ext cx="8668535" cy="4139226"/>
          </a:xfrm>
          <a:prstGeom prst="rect">
            <a:avLst/>
          </a:prstGeom>
        </p:spPr>
      </p:pic>
      <p:sp>
        <p:nvSpPr>
          <p:cNvPr id="6" name="כותרת 1">
            <a:extLst>
              <a:ext uri="{FF2B5EF4-FFF2-40B4-BE49-F238E27FC236}">
                <a16:creationId xmlns:a16="http://schemas.microsoft.com/office/drawing/2014/main" id="{5E190FE8-EEA1-4E12-891A-3E5DA94A1805}"/>
              </a:ext>
            </a:extLst>
          </p:cNvPr>
          <p:cNvSpPr txBox="1">
            <a:spLocks/>
          </p:cNvSpPr>
          <p:nvPr/>
        </p:nvSpPr>
        <p:spPr>
          <a:xfrm>
            <a:off x="115186" y="619129"/>
            <a:ext cx="10515600" cy="93990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b="1" dirty="0">
                <a:solidFill>
                  <a:srgbClr val="002060"/>
                </a:solidFill>
              </a:rPr>
              <a:t>Program manager</a:t>
            </a:r>
            <a:endParaRPr lang="he-IL" b="1" dirty="0">
              <a:solidFill>
                <a:srgbClr val="002060"/>
              </a:solidFill>
            </a:endParaRPr>
          </a:p>
        </p:txBody>
      </p:sp>
    </p:spTree>
    <p:extLst>
      <p:ext uri="{BB962C8B-B14F-4D97-AF65-F5344CB8AC3E}">
        <p14:creationId xmlns:p14="http://schemas.microsoft.com/office/powerpoint/2010/main" val="250562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368214" y="459271"/>
            <a:ext cx="5052369" cy="1035781"/>
          </a:xfrm>
        </p:spPr>
        <p:txBody>
          <a:bodyPr vert="horz" lIns="91440" tIns="45720" rIns="91440" bIns="45720" rtlCol="0" anchor="ctr">
            <a:normAutofit/>
          </a:bodyPr>
          <a:lstStyle/>
          <a:p>
            <a:pPr algn="l" rtl="0"/>
            <a:r>
              <a:rPr lang="en-US" b="1" dirty="0">
                <a:solidFill>
                  <a:srgbClr val="002060"/>
                </a:solidFill>
              </a:rPr>
              <a:t>Controller module</a:t>
            </a:r>
          </a:p>
        </p:txBody>
      </p:sp>
      <p:sp>
        <p:nvSpPr>
          <p:cNvPr id="6" name="מציין מיקום טקסט 5">
            <a:extLst>
              <a:ext uri="{FF2B5EF4-FFF2-40B4-BE49-F238E27FC236}">
                <a16:creationId xmlns:a16="http://schemas.microsoft.com/office/drawing/2014/main" id="{C778DE2C-6334-43CB-A106-325E2994739F}"/>
              </a:ext>
            </a:extLst>
          </p:cNvPr>
          <p:cNvSpPr>
            <a:spLocks noGrp="1"/>
          </p:cNvSpPr>
          <p:nvPr>
            <p:ph type="body" idx="4294967295"/>
          </p:nvPr>
        </p:nvSpPr>
        <p:spPr>
          <a:xfrm>
            <a:off x="595423" y="1589881"/>
            <a:ext cx="4992688" cy="3678238"/>
          </a:xfrm>
        </p:spPr>
        <p:txBody>
          <a:bodyPr vert="horz" lIns="91440" tIns="45720" rIns="91440" bIns="45720" rtlCol="0" anchor="ctr">
            <a:normAutofit/>
          </a:bodyPr>
          <a:lstStyle/>
          <a:p>
            <a:pPr marL="342900" algn="l" rtl="0">
              <a:lnSpc>
                <a:spcPct val="150000"/>
              </a:lnSpc>
            </a:pPr>
            <a:r>
              <a:rPr lang="en-US" sz="2400" dirty="0">
                <a:solidFill>
                  <a:srgbClr val="002060"/>
                </a:solidFill>
                <a:cs typeface="Assistant" pitchFamily="2" charset="-79"/>
              </a:rPr>
              <a:t>Graph, Heap (Priority Queue)</a:t>
            </a:r>
          </a:p>
          <a:p>
            <a:pPr marL="342900" algn="l" rtl="0">
              <a:lnSpc>
                <a:spcPct val="150000"/>
              </a:lnSpc>
            </a:pPr>
            <a:r>
              <a:rPr lang="en-US" sz="2400" dirty="0">
                <a:solidFill>
                  <a:srgbClr val="002060"/>
                </a:solidFill>
                <a:cs typeface="Assistant" pitchFamily="2" charset="-79"/>
              </a:rPr>
              <a:t>Holds ref to: Clock, Events</a:t>
            </a:r>
          </a:p>
          <a:p>
            <a:pPr marL="342900" algn="l" rtl="0">
              <a:lnSpc>
                <a:spcPct val="150000"/>
              </a:lnSpc>
            </a:pPr>
            <a:r>
              <a:rPr lang="en-US" sz="2400" dirty="0">
                <a:solidFill>
                  <a:srgbClr val="002060"/>
                </a:solidFill>
                <a:cs typeface="Assistant" pitchFamily="2" charset="-79"/>
              </a:rPr>
              <a:t>Subscriber: Interrupt</a:t>
            </a:r>
          </a:p>
          <a:p>
            <a:pPr marL="0" indent="0" algn="l" rtl="0">
              <a:buNone/>
            </a:pPr>
            <a:endParaRPr lang="en-US" sz="1800" dirty="0"/>
          </a:p>
        </p:txBody>
      </p:sp>
      <p:pic>
        <p:nvPicPr>
          <p:cNvPr id="4" name="תמונה 3">
            <a:extLst>
              <a:ext uri="{FF2B5EF4-FFF2-40B4-BE49-F238E27FC236}">
                <a16:creationId xmlns:a16="http://schemas.microsoft.com/office/drawing/2014/main" id="{1DDB9F7A-21D6-47A8-B3A8-57DF1DB3A113}"/>
              </a:ext>
            </a:extLst>
          </p:cNvPr>
          <p:cNvPicPr>
            <a:picLocks noChangeAspect="1"/>
          </p:cNvPicPr>
          <p:nvPr/>
        </p:nvPicPr>
        <p:blipFill>
          <a:blip r:embed="rId3"/>
          <a:stretch>
            <a:fillRect/>
          </a:stretch>
        </p:blipFill>
        <p:spPr>
          <a:xfrm>
            <a:off x="6096000" y="2401967"/>
            <a:ext cx="3372321" cy="3096057"/>
          </a:xfrm>
          <a:prstGeom prst="rect">
            <a:avLst/>
          </a:prstGeom>
        </p:spPr>
      </p:pic>
    </p:spTree>
    <p:extLst>
      <p:ext uri="{BB962C8B-B14F-4D97-AF65-F5344CB8AC3E}">
        <p14:creationId xmlns:p14="http://schemas.microsoft.com/office/powerpoint/2010/main" val="382130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288967" y="503340"/>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STN Graph</a:t>
            </a:r>
            <a:endParaRPr lang="he-IL" b="1" dirty="0">
              <a:solidFill>
                <a:srgbClr val="002060"/>
              </a:solidFill>
            </a:endParaRPr>
          </a:p>
        </p:txBody>
      </p:sp>
      <p:pic>
        <p:nvPicPr>
          <p:cNvPr id="7" name="תמונה 6">
            <a:extLst>
              <a:ext uri="{FF2B5EF4-FFF2-40B4-BE49-F238E27FC236}">
                <a16:creationId xmlns:a16="http://schemas.microsoft.com/office/drawing/2014/main" id="{4BF73F97-61E5-4DC8-93E0-594AD9AA5996}"/>
              </a:ext>
            </a:extLst>
          </p:cNvPr>
          <p:cNvPicPr>
            <a:picLocks noChangeAspect="1"/>
          </p:cNvPicPr>
          <p:nvPr/>
        </p:nvPicPr>
        <p:blipFill>
          <a:blip r:embed="rId3"/>
          <a:stretch>
            <a:fillRect/>
          </a:stretch>
        </p:blipFill>
        <p:spPr>
          <a:xfrm>
            <a:off x="8431398" y="503340"/>
            <a:ext cx="3252602" cy="6083741"/>
          </a:xfrm>
          <a:prstGeom prst="rect">
            <a:avLst/>
          </a:prstGeom>
        </p:spPr>
      </p:pic>
      <p:pic>
        <p:nvPicPr>
          <p:cNvPr id="10" name="תמונה 9">
            <a:extLst>
              <a:ext uri="{FF2B5EF4-FFF2-40B4-BE49-F238E27FC236}">
                <a16:creationId xmlns:a16="http://schemas.microsoft.com/office/drawing/2014/main" id="{1A849AD6-89E8-490C-866F-9D174F1505A6}"/>
              </a:ext>
            </a:extLst>
          </p:cNvPr>
          <p:cNvPicPr>
            <a:picLocks noChangeAspect="1"/>
          </p:cNvPicPr>
          <p:nvPr/>
        </p:nvPicPr>
        <p:blipFill>
          <a:blip r:embed="rId4"/>
          <a:stretch>
            <a:fillRect/>
          </a:stretch>
        </p:blipFill>
        <p:spPr>
          <a:xfrm>
            <a:off x="288967" y="2133133"/>
            <a:ext cx="7160048" cy="2946401"/>
          </a:xfrm>
          <a:prstGeom prst="rect">
            <a:avLst/>
          </a:prstGeom>
        </p:spPr>
      </p:pic>
      <p:sp>
        <p:nvSpPr>
          <p:cNvPr id="11" name="חץ: ימינה 10">
            <a:extLst>
              <a:ext uri="{FF2B5EF4-FFF2-40B4-BE49-F238E27FC236}">
                <a16:creationId xmlns:a16="http://schemas.microsoft.com/office/drawing/2014/main" id="{C334260E-DA54-434B-8FAF-7611FF624F82}"/>
              </a:ext>
            </a:extLst>
          </p:cNvPr>
          <p:cNvSpPr/>
          <p:nvPr/>
        </p:nvSpPr>
        <p:spPr>
          <a:xfrm>
            <a:off x="7616474" y="3225334"/>
            <a:ext cx="1066800" cy="381000"/>
          </a:xfrm>
          <a:prstGeom prst="rightArrow">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78969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362173" y="535238"/>
            <a:ext cx="10515600" cy="1275126"/>
          </a:xfrm>
        </p:spPr>
        <p:txBody>
          <a:bodyPr>
            <a:normAutofit/>
          </a:bodyPr>
          <a:lstStyle/>
          <a:p>
            <a:pPr algn="ctr"/>
            <a:r>
              <a:rPr lang="en-US" b="1" dirty="0">
                <a:solidFill>
                  <a:srgbClr val="002060"/>
                </a:solidFill>
              </a:rPr>
              <a:t>Controller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rPr>
              <a:t>Heap</a:t>
            </a:r>
            <a:endParaRPr lang="he-IL" b="1" dirty="0">
              <a:solidFill>
                <a:srgbClr val="002060"/>
              </a:solidFill>
            </a:endParaRPr>
          </a:p>
        </p:txBody>
      </p:sp>
      <p:pic>
        <p:nvPicPr>
          <p:cNvPr id="5" name="תמונה 4">
            <a:extLst>
              <a:ext uri="{FF2B5EF4-FFF2-40B4-BE49-F238E27FC236}">
                <a16:creationId xmlns:a16="http://schemas.microsoft.com/office/drawing/2014/main" id="{B9478FEA-5C89-480A-921A-7ECE57BD76FB}"/>
              </a:ext>
            </a:extLst>
          </p:cNvPr>
          <p:cNvPicPr>
            <a:picLocks noChangeAspect="1"/>
          </p:cNvPicPr>
          <p:nvPr/>
        </p:nvPicPr>
        <p:blipFill>
          <a:blip r:embed="rId3"/>
          <a:stretch>
            <a:fillRect/>
          </a:stretch>
        </p:blipFill>
        <p:spPr>
          <a:xfrm>
            <a:off x="521662" y="2239177"/>
            <a:ext cx="9282016" cy="2808460"/>
          </a:xfrm>
          <a:prstGeom prst="rect">
            <a:avLst/>
          </a:prstGeom>
        </p:spPr>
      </p:pic>
    </p:spTree>
    <p:extLst>
      <p:ext uri="{BB962C8B-B14F-4D97-AF65-F5344CB8AC3E}">
        <p14:creationId xmlns:p14="http://schemas.microsoft.com/office/powerpoint/2010/main" val="4132517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68720" y="630865"/>
            <a:ext cx="8596668" cy="1320800"/>
          </a:xfrm>
        </p:spPr>
        <p:txBody>
          <a:bodyPr>
            <a:normAutofit/>
          </a:bodyPr>
          <a:lstStyle/>
          <a:p>
            <a:pPr algn="ctr" rtl="0"/>
            <a:r>
              <a:rPr lang="en-US" b="1" dirty="0">
                <a:solidFill>
                  <a:srgbClr val="002060"/>
                </a:solidFill>
              </a:rPr>
              <a:t>Simulator module</a:t>
            </a:r>
            <a:endParaRPr lang="he-IL" b="1" dirty="0">
              <a:solidFill>
                <a:srgbClr val="002060"/>
              </a:solidFill>
            </a:endParaRPr>
          </a:p>
        </p:txBody>
      </p:sp>
      <p:pic>
        <p:nvPicPr>
          <p:cNvPr id="5" name="תמונה 4">
            <a:extLst>
              <a:ext uri="{FF2B5EF4-FFF2-40B4-BE49-F238E27FC236}">
                <a16:creationId xmlns:a16="http://schemas.microsoft.com/office/drawing/2014/main" id="{773312C2-6014-465A-BB66-E0709BAF55F3}"/>
              </a:ext>
            </a:extLst>
          </p:cNvPr>
          <p:cNvPicPr>
            <a:picLocks noChangeAspect="1"/>
          </p:cNvPicPr>
          <p:nvPr/>
        </p:nvPicPr>
        <p:blipFill>
          <a:blip r:embed="rId3"/>
          <a:stretch>
            <a:fillRect/>
          </a:stretch>
        </p:blipFill>
        <p:spPr>
          <a:xfrm>
            <a:off x="6375194" y="2573102"/>
            <a:ext cx="2972215" cy="2838846"/>
          </a:xfrm>
          <a:prstGeom prst="rect">
            <a:avLst/>
          </a:prstGeom>
        </p:spPr>
      </p:pic>
      <p:sp>
        <p:nvSpPr>
          <p:cNvPr id="7" name="מציין מיקום טקסט 5">
            <a:extLst>
              <a:ext uri="{FF2B5EF4-FFF2-40B4-BE49-F238E27FC236}">
                <a16:creationId xmlns:a16="http://schemas.microsoft.com/office/drawing/2014/main" id="{EFC611DE-0550-4F7D-9A69-5AA9C586B924}"/>
              </a:ext>
            </a:extLst>
          </p:cNvPr>
          <p:cNvSpPr txBox="1">
            <a:spLocks/>
          </p:cNvSpPr>
          <p:nvPr/>
        </p:nvSpPr>
        <p:spPr>
          <a:xfrm>
            <a:off x="733646" y="1446655"/>
            <a:ext cx="4992688"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Heap (Priority Queue)</a:t>
            </a:r>
          </a:p>
          <a:p>
            <a:pPr algn="l" rtl="0">
              <a:lnSpc>
                <a:spcPct val="150000"/>
              </a:lnSpc>
            </a:pPr>
            <a:r>
              <a:rPr lang="en-US" sz="2400" dirty="0">
                <a:solidFill>
                  <a:srgbClr val="002060"/>
                </a:solidFill>
                <a:cs typeface="Assistant" pitchFamily="2" charset="-79"/>
              </a:rPr>
              <a:t>Holds ref to: Clock, Events</a:t>
            </a:r>
          </a:p>
          <a:p>
            <a:pPr algn="l" rtl="0">
              <a:lnSpc>
                <a:spcPct val="150000"/>
              </a:lnSpc>
            </a:pPr>
            <a:r>
              <a:rPr lang="en-US" sz="2400" dirty="0">
                <a:solidFill>
                  <a:srgbClr val="002060"/>
                </a:solidFill>
                <a:cs typeface="Assistant" pitchFamily="2" charset="-79"/>
              </a:rPr>
              <a:t>Subscriber: State</a:t>
            </a:r>
          </a:p>
          <a:p>
            <a:pPr marL="0" indent="0" algn="l" rtl="0">
              <a:buFont typeface="Wingdings 3" charset="2"/>
              <a:buNone/>
            </a:pPr>
            <a:endParaRPr lang="en-US" dirty="0"/>
          </a:p>
        </p:txBody>
      </p:sp>
    </p:spTree>
    <p:extLst>
      <p:ext uri="{BB962C8B-B14F-4D97-AF65-F5344CB8AC3E}">
        <p14:creationId xmlns:p14="http://schemas.microsoft.com/office/powerpoint/2010/main" val="2742853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03B829BA-171A-40F4-BD93-7B8EDCD62670}"/>
              </a:ext>
            </a:extLst>
          </p:cNvPr>
          <p:cNvPicPr>
            <a:picLocks noChangeAspect="1"/>
          </p:cNvPicPr>
          <p:nvPr/>
        </p:nvPicPr>
        <p:blipFill>
          <a:blip r:embed="rId3"/>
          <a:stretch>
            <a:fillRect/>
          </a:stretch>
        </p:blipFill>
        <p:spPr>
          <a:xfrm>
            <a:off x="2107452" y="2221996"/>
            <a:ext cx="7143600" cy="3559044"/>
          </a:xfrm>
          <a:prstGeom prst="rect">
            <a:avLst/>
          </a:prstGeom>
        </p:spPr>
      </p:pic>
      <p:sp>
        <p:nvSpPr>
          <p:cNvPr id="4" name="כותרת 1">
            <a:extLst>
              <a:ext uri="{FF2B5EF4-FFF2-40B4-BE49-F238E27FC236}">
                <a16:creationId xmlns:a16="http://schemas.microsoft.com/office/drawing/2014/main" id="{7E307467-3123-4C14-8A0A-A7BB03A6343D}"/>
              </a:ext>
            </a:extLst>
          </p:cNvPr>
          <p:cNvSpPr txBox="1">
            <a:spLocks/>
          </p:cNvSpPr>
          <p:nvPr/>
        </p:nvSpPr>
        <p:spPr>
          <a:xfrm>
            <a:off x="1049473" y="553022"/>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rtl="0"/>
            <a:r>
              <a:rPr lang="en-US" b="1" dirty="0">
                <a:solidFill>
                  <a:srgbClr val="002060"/>
                </a:solidFill>
              </a:rPr>
              <a:t>Simulator module</a:t>
            </a:r>
          </a:p>
          <a:p>
            <a:pPr algn="ctr" rtl="0"/>
            <a:r>
              <a:rPr lang="en-US" sz="1800" b="1" dirty="0">
                <a:solidFill>
                  <a:srgbClr val="002060"/>
                </a:solidFill>
              </a:rPr>
              <a:t>Heap</a:t>
            </a:r>
            <a:endParaRPr lang="he-IL" b="1" dirty="0">
              <a:solidFill>
                <a:srgbClr val="002060"/>
              </a:solidFill>
            </a:endParaRPr>
          </a:p>
        </p:txBody>
      </p:sp>
    </p:spTree>
    <p:extLst>
      <p:ext uri="{BB962C8B-B14F-4D97-AF65-F5344CB8AC3E}">
        <p14:creationId xmlns:p14="http://schemas.microsoft.com/office/powerpoint/2010/main" val="3711847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36822" y="396295"/>
            <a:ext cx="8596668" cy="1320800"/>
          </a:xfrm>
        </p:spPr>
        <p:txBody>
          <a:bodyPr>
            <a:normAutofit/>
          </a:bodyPr>
          <a:lstStyle/>
          <a:p>
            <a:pPr algn="ctr"/>
            <a:r>
              <a:rPr lang="en-US" b="1" dirty="0">
                <a:solidFill>
                  <a:srgbClr val="002060"/>
                </a:solidFill>
                <a:cs typeface="Assistant" pitchFamily="2" charset="-79"/>
              </a:rPr>
              <a:t>Events module</a:t>
            </a:r>
            <a:endParaRPr lang="he-IL" b="1" dirty="0">
              <a:solidFill>
                <a:srgbClr val="002060"/>
              </a:solidFill>
              <a:cs typeface="Assistant" pitchFamily="2" charset="-79"/>
            </a:endParaRPr>
          </a:p>
        </p:txBody>
      </p:sp>
      <p:graphicFrame>
        <p:nvGraphicFramePr>
          <p:cNvPr id="10" name="טבלה 10">
            <a:extLst>
              <a:ext uri="{FF2B5EF4-FFF2-40B4-BE49-F238E27FC236}">
                <a16:creationId xmlns:a16="http://schemas.microsoft.com/office/drawing/2014/main" id="{D3603D99-57FB-42A2-BB5D-CD76A2B0AE32}"/>
              </a:ext>
            </a:extLst>
          </p:cNvPr>
          <p:cNvGraphicFramePr>
            <a:graphicFrameLocks noGrp="1"/>
          </p:cNvGraphicFramePr>
          <p:nvPr>
            <p:extLst>
              <p:ext uri="{D42A27DB-BD31-4B8C-83A1-F6EECF244321}">
                <p14:modId xmlns:p14="http://schemas.microsoft.com/office/powerpoint/2010/main" val="686634808"/>
              </p:ext>
            </p:extLst>
          </p:nvPr>
        </p:nvGraphicFramePr>
        <p:xfrm>
          <a:off x="6215266" y="1269999"/>
          <a:ext cx="3588489" cy="5191705"/>
        </p:xfrm>
        <a:graphic>
          <a:graphicData uri="http://schemas.openxmlformats.org/drawingml/2006/table">
            <a:tbl>
              <a:tblPr rtl="1" firstRow="1" bandRow="1">
                <a:tableStyleId>{5C22544A-7EE6-4342-B048-85BDC9FD1C3A}</a:tableStyleId>
              </a:tblPr>
              <a:tblGrid>
                <a:gridCol w="2682719">
                  <a:extLst>
                    <a:ext uri="{9D8B030D-6E8A-4147-A177-3AD203B41FA5}">
                      <a16:colId xmlns:a16="http://schemas.microsoft.com/office/drawing/2014/main" val="515667378"/>
                    </a:ext>
                  </a:extLst>
                </a:gridCol>
                <a:gridCol w="905770">
                  <a:extLst>
                    <a:ext uri="{9D8B030D-6E8A-4147-A177-3AD203B41FA5}">
                      <a16:colId xmlns:a16="http://schemas.microsoft.com/office/drawing/2014/main" val="3599395099"/>
                    </a:ext>
                  </a:extLst>
                </a:gridCol>
              </a:tblGrid>
              <a:tr h="197654">
                <a:tc>
                  <a:txBody>
                    <a:bodyPr/>
                    <a:lstStyle/>
                    <a:p>
                      <a:pPr marL="0" indent="0" algn="l" rtl="0">
                        <a:buFontTx/>
                        <a:buNone/>
                      </a:pPr>
                      <a:r>
                        <a:rPr lang="en-US" sz="1200" b="0" kern="1200" dirty="0">
                          <a:solidFill>
                            <a:schemeClr val="tx1"/>
                          </a:solidFill>
                          <a:latin typeface="+mn-lt"/>
                          <a:ea typeface="+mn-ea"/>
                          <a:cs typeface="+mn-cs"/>
                        </a:rPr>
                        <a:t>Controller sent action to simulator</a:t>
                      </a:r>
                    </a:p>
                    <a:p>
                      <a:pPr marL="285750" indent="-285750" algn="l" rtl="0">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8598510"/>
                  </a:ext>
                </a:extLst>
              </a:tr>
              <a:tr h="526277">
                <a:tc>
                  <a:txBody>
                    <a:bodyPr/>
                    <a:lstStyle/>
                    <a:p>
                      <a:pPr marL="0" indent="0" algn="l" rtl="0">
                        <a:buFontTx/>
                        <a:buNone/>
                      </a:pPr>
                      <a:r>
                        <a:rPr lang="en-US" sz="1200" dirty="0">
                          <a:solidFill>
                            <a:schemeClr val="tx1"/>
                          </a:solidFill>
                        </a:rPr>
                        <a:t>Clock event, no action</a:t>
                      </a:r>
                    </a:p>
                    <a:p>
                      <a:pPr marL="285750" indent="-285750" algn="l" rtl="0">
                        <a:buFontTx/>
                        <a:buChar char="-"/>
                      </a:pPr>
                      <a:r>
                        <a:rPr lang="en-US" sz="1200" dirty="0">
                          <a:solidFill>
                            <a:schemeClr val="tx1"/>
                          </a:solidFill>
                        </a:rPr>
                        <a:t>Boolean</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cena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304542"/>
                  </a:ext>
                </a:extLst>
              </a:tr>
              <a:tr h="526277">
                <a:tc>
                  <a:txBody>
                    <a:bodyPr/>
                    <a:lstStyle/>
                    <a:p>
                      <a:pPr marL="0" indent="0" algn="l" rtl="0">
                        <a:buFontTx/>
                        <a:buNone/>
                      </a:pPr>
                      <a:r>
                        <a:rPr lang="en-US" sz="1200" dirty="0">
                          <a:solidFill>
                            <a:schemeClr val="tx1"/>
                          </a:solidFill>
                        </a:rPr>
                        <a:t>Simulator clock finished action</a:t>
                      </a: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cfa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1027614"/>
                  </a:ext>
                </a:extLst>
              </a:tr>
              <a:tr h="526277">
                <a:tc>
                  <a:txBody>
                    <a:bodyPr/>
                    <a:lstStyle/>
                    <a:p>
                      <a:pPr marL="0" indent="0" algn="l" defTabSz="457200" rtl="0" eaLnBrk="1" latinLnBrk="0" hangingPunct="1">
                        <a:buFontTx/>
                        <a:buNone/>
                      </a:pPr>
                      <a:r>
                        <a:rPr lang="en-US" sz="1200" b="0" kern="1200" dirty="0">
                          <a:solidFill>
                            <a:schemeClr val="tx1"/>
                          </a:solidFill>
                          <a:latin typeface="+mn-lt"/>
                          <a:ea typeface="+mn-ea"/>
                          <a:cs typeface="+mn-cs"/>
                        </a:rPr>
                        <a:t>Simulator finished action</a:t>
                      </a:r>
                    </a:p>
                    <a:p>
                      <a:pPr marL="285750" indent="-285750" algn="l" defTabSz="457200" rtl="0" eaLnBrk="1" latinLnBrk="0" hangingPunct="1">
                        <a:buFontTx/>
                        <a:buChar char="-"/>
                      </a:pPr>
                      <a:r>
                        <a:rPr lang="en-US" sz="1200" b="0" kern="1200" dirty="0">
                          <a:solidFill>
                            <a:schemeClr val="tx1"/>
                          </a:solidFill>
                          <a:latin typeface="+mn-lt"/>
                          <a:ea typeface="+mn-ea"/>
                          <a:cs typeface="+mn-cs"/>
                        </a:rPr>
                        <a:t>List</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fa</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0256585"/>
                  </a:ext>
                </a:extLst>
              </a:tr>
              <a:tr h="526277">
                <a:tc>
                  <a:txBody>
                    <a:bodyPr/>
                    <a:lstStyle/>
                    <a:p>
                      <a:pPr marL="0" indent="0" algn="l" rtl="0">
                        <a:buFontTx/>
                        <a:buNone/>
                      </a:pPr>
                      <a:r>
                        <a:rPr lang="en-US" sz="1200" b="0" dirty="0">
                          <a:solidFill>
                            <a:schemeClr val="tx1"/>
                          </a:solidFill>
                        </a:rPr>
                        <a:t>Controller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cd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390179"/>
                  </a:ext>
                </a:extLst>
              </a:tr>
              <a:tr h="526277">
                <a:tc>
                  <a:txBody>
                    <a:bodyPr/>
                    <a:lstStyle/>
                    <a:p>
                      <a:pPr marL="0" indent="0" algn="l" rtl="0">
                        <a:buFontTx/>
                        <a:buNone/>
                      </a:pPr>
                      <a:r>
                        <a:rPr lang="en-US" sz="1200" dirty="0">
                          <a:solidFill>
                            <a:schemeClr val="tx1"/>
                          </a:solidFill>
                        </a:rPr>
                        <a:t>Simulator</a:t>
                      </a:r>
                      <a:r>
                        <a:rPr lang="en-US" sz="1200" b="0" dirty="0">
                          <a:solidFill>
                            <a:schemeClr val="tx1"/>
                          </a:solidFill>
                        </a:rPr>
                        <a:t> done</a:t>
                      </a:r>
                      <a:endParaRPr lang="en-US" sz="1200" dirty="0">
                        <a:solidFill>
                          <a:schemeClr val="tx1"/>
                        </a:solidFill>
                      </a:endParaRPr>
                    </a:p>
                    <a:p>
                      <a:pPr marL="285750" indent="-285750" algn="l" rtl="0">
                        <a:buFontTx/>
                        <a:buChar char="-"/>
                      </a:pPr>
                      <a:r>
                        <a:rPr lang="en-US" sz="1200" dirty="0">
                          <a:solidFill>
                            <a:schemeClr val="tx1"/>
                          </a:solidFill>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sd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1792460"/>
                  </a:ext>
                </a:extLst>
              </a:tr>
              <a:tr h="325790">
                <a:tc>
                  <a:txBody>
                    <a:bodyPr/>
                    <a:lstStyle/>
                    <a:p>
                      <a:pPr marL="0" indent="0" algn="l" rtl="0">
                        <a:buFontTx/>
                        <a:buNone/>
                      </a:pPr>
                      <a:r>
                        <a:rPr lang="en-US" sz="1200" dirty="0">
                          <a:solidFill>
                            <a:schemeClr val="tx1"/>
                          </a:solidFill>
                        </a:rPr>
                        <a:t>Random interrupt</a:t>
                      </a:r>
                    </a:p>
                    <a:p>
                      <a:pPr marL="285750" indent="-285750" algn="l" rtl="0">
                        <a:buFontTx/>
                        <a:buChar char="-"/>
                      </a:pPr>
                      <a:r>
                        <a:rPr lang="en-US" sz="1200" dirty="0">
                          <a:solidFill>
                            <a:schemeClr val="tx1"/>
                          </a:solidFill>
                        </a:rPr>
                        <a:t>Number / </a:t>
                      </a:r>
                      <a:r>
                        <a:rPr lang="en-US" sz="1200" dirty="0" err="1">
                          <a:solidFill>
                            <a:schemeClr val="tx1"/>
                          </a:solidFill>
                        </a:rPr>
                        <a:t>Bollean</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rand</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113381"/>
                  </a:ext>
                </a:extLst>
              </a:tr>
              <a:tr h="526871">
                <a:tc>
                  <a:txBody>
                    <a:bodyPr/>
                    <a:lstStyle/>
                    <a:p>
                      <a:pPr marL="0" indent="0" algn="l" rtl="0">
                        <a:buFontTx/>
                        <a:buNone/>
                      </a:pPr>
                      <a:r>
                        <a:rPr lang="en-US" sz="1200" dirty="0">
                          <a:solidFill>
                            <a:schemeClr val="tx1"/>
                          </a:solidFill>
                        </a:rPr>
                        <a:t>Replanning</a:t>
                      </a:r>
                    </a:p>
                    <a:p>
                      <a:pPr marL="285750" indent="-285750" algn="l" rtl="0">
                        <a:buFontTx/>
                        <a:buChar char="-"/>
                      </a:pPr>
                      <a:r>
                        <a:rPr lang="en-US" sz="1200" dirty="0">
                          <a:solidFill>
                            <a:schemeClr val="tx1"/>
                          </a:solidFill>
                        </a:rPr>
                        <a:t>False: no re-planning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 (version number)</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err="1">
                          <a:solidFill>
                            <a:schemeClr val="tx1"/>
                          </a:solidFill>
                          <a:latin typeface="+mn-lt"/>
                        </a:rPr>
                        <a:t>rp</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9288912"/>
                  </a:ext>
                </a:extLst>
              </a:tr>
              <a:tr h="325790">
                <a:tc>
                  <a:txBody>
                    <a:bodyPr/>
                    <a:lstStyle/>
                    <a:p>
                      <a:pPr marL="0" indent="0" algn="l" rtl="0">
                        <a:buFontTx/>
                        <a:buNone/>
                      </a:pPr>
                      <a:r>
                        <a:rPr lang="en-US" sz="1200" dirty="0">
                          <a:solidFill>
                            <a:schemeClr val="tx1"/>
                          </a:solidFill>
                        </a:rPr>
                        <a:t>Test done</a:t>
                      </a:r>
                    </a:p>
                    <a:p>
                      <a:pPr marL="285750" indent="-285750" algn="l" rtl="0">
                        <a:buFontTx/>
                        <a:buChar char="-"/>
                      </a:pPr>
                      <a:r>
                        <a:rPr lang="en-US" sz="1200" dirty="0">
                          <a:solidFill>
                            <a:schemeClr val="tx1"/>
                          </a:solidFill>
                        </a:rPr>
                        <a:t>True: test done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False: regular test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Number: re-planning</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dirty="0">
                          <a:solidFill>
                            <a:schemeClr val="tx1"/>
                          </a:solidFill>
                          <a:latin typeface="+mn-lt"/>
                        </a:rPr>
                        <a:t>test</a:t>
                      </a:r>
                      <a:endParaRPr lang="he-IL" sz="1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90409"/>
                  </a:ext>
                </a:extLst>
              </a:tr>
            </a:tbl>
          </a:graphicData>
        </a:graphic>
      </p:graphicFrame>
      <p:sp>
        <p:nvSpPr>
          <p:cNvPr id="5" name="מציין מיקום טקסט 5">
            <a:extLst>
              <a:ext uri="{FF2B5EF4-FFF2-40B4-BE49-F238E27FC236}">
                <a16:creationId xmlns:a16="http://schemas.microsoft.com/office/drawing/2014/main" id="{A55725D5-17ED-4465-8031-34527923C414}"/>
              </a:ext>
            </a:extLst>
          </p:cNvPr>
          <p:cNvSpPr txBox="1">
            <a:spLocks/>
          </p:cNvSpPr>
          <p:nvPr/>
        </p:nvSpPr>
        <p:spPr>
          <a:xfrm>
            <a:off x="984048" y="2026733"/>
            <a:ext cx="4992688" cy="3678238"/>
          </a:xfrm>
          <a:prstGeom prst="rect">
            <a:avLst/>
          </a:prstGeom>
        </p:spPr>
        <p:txBody>
          <a:bodyPr vert="horz" lIns="91440" tIns="45720" rIns="91440" bIns="45720" rtlCol="0" anchor="ctr">
            <a:normAutofit lnSpcReduction="1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cs typeface="Assistant" pitchFamily="2" charset="-79"/>
              </a:rPr>
              <a:t>List</a:t>
            </a:r>
          </a:p>
          <a:p>
            <a:pPr algn="l" rtl="0">
              <a:lnSpc>
                <a:spcPct val="150000"/>
              </a:lnSpc>
            </a:pPr>
            <a:r>
              <a:rPr lang="en-US" sz="2400" dirty="0">
                <a:solidFill>
                  <a:srgbClr val="002060"/>
                </a:solidFill>
                <a:cs typeface="Assistant" pitchFamily="2" charset="-79"/>
              </a:rPr>
              <a:t>Subscriber:</a:t>
            </a:r>
          </a:p>
          <a:p>
            <a:pPr lvl="1" indent="-342900" algn="l" rtl="0">
              <a:buFont typeface="Courier New" panose="02070309020205020404" pitchFamily="49" charset="0"/>
              <a:buChar char="o"/>
            </a:pPr>
            <a:r>
              <a:rPr lang="en-US" sz="2400" dirty="0">
                <a:solidFill>
                  <a:srgbClr val="002060"/>
                </a:solidFill>
              </a:rPr>
              <a:t>Clock</a:t>
            </a:r>
          </a:p>
          <a:p>
            <a:pPr lvl="1" indent="-342900" algn="l" rtl="0">
              <a:buFont typeface="Courier New" panose="02070309020205020404" pitchFamily="49" charset="0"/>
              <a:buChar char="o"/>
            </a:pPr>
            <a:r>
              <a:rPr lang="en-US" sz="2400" dirty="0">
                <a:solidFill>
                  <a:srgbClr val="002060"/>
                </a:solidFill>
              </a:rPr>
              <a:t>Controller</a:t>
            </a:r>
          </a:p>
          <a:p>
            <a:pPr lvl="1" indent="-342900" algn="l" rtl="0">
              <a:buFont typeface="Courier New" panose="02070309020205020404" pitchFamily="49" charset="0"/>
              <a:buChar char="o"/>
            </a:pPr>
            <a:r>
              <a:rPr lang="en-US" sz="2400" dirty="0">
                <a:solidFill>
                  <a:srgbClr val="002060"/>
                </a:solidFill>
              </a:rPr>
              <a:t>Simulator</a:t>
            </a:r>
          </a:p>
          <a:p>
            <a:pPr lvl="1" indent="-342900" algn="l" rtl="0">
              <a:buFont typeface="Courier New" panose="02070309020205020404" pitchFamily="49" charset="0"/>
              <a:buChar char="o"/>
            </a:pPr>
            <a:r>
              <a:rPr lang="en-US" sz="2400" dirty="0">
                <a:solidFill>
                  <a:srgbClr val="002060"/>
                </a:solidFill>
              </a:rPr>
              <a:t>State</a:t>
            </a:r>
          </a:p>
          <a:p>
            <a:pPr lvl="1" indent="-342900" algn="l" rtl="0">
              <a:buFont typeface="Courier New" panose="02070309020205020404" pitchFamily="49" charset="0"/>
              <a:buChar char="o"/>
            </a:pPr>
            <a:r>
              <a:rPr lang="en-US" sz="2400" dirty="0">
                <a:solidFill>
                  <a:srgbClr val="002060"/>
                </a:solidFill>
              </a:rPr>
              <a:t>Interrupt</a:t>
            </a:r>
          </a:p>
          <a:p>
            <a:pPr marL="0" indent="0" algn="l" rtl="0">
              <a:lnSpc>
                <a:spcPct val="150000"/>
              </a:lnSpc>
              <a:buNone/>
            </a:pPr>
            <a:endParaRPr lang="en-US" sz="2400" dirty="0">
              <a:solidFill>
                <a:srgbClr val="002060"/>
              </a:solidFill>
              <a:cs typeface="Assistant" pitchFamily="2" charset="-79"/>
            </a:endParaRPr>
          </a:p>
          <a:p>
            <a:pPr marL="0" indent="0" algn="l" rtl="0">
              <a:buFont typeface="Wingdings 3" charset="2"/>
              <a:buNone/>
            </a:pPr>
            <a:endParaRPr lang="en-US" dirty="0"/>
          </a:p>
        </p:txBody>
      </p:sp>
    </p:spTree>
    <p:extLst>
      <p:ext uri="{BB962C8B-B14F-4D97-AF65-F5344CB8AC3E}">
        <p14:creationId xmlns:p14="http://schemas.microsoft.com/office/powerpoint/2010/main" val="2823172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677334" y="471377"/>
            <a:ext cx="8596668" cy="1320800"/>
          </a:xfrm>
        </p:spPr>
        <p:txBody>
          <a:bodyPr>
            <a:normAutofit/>
          </a:bodyPr>
          <a:lstStyle/>
          <a:p>
            <a:pPr algn="ctr"/>
            <a:r>
              <a:rPr lang="en-US" b="1" dirty="0">
                <a:solidFill>
                  <a:srgbClr val="002060"/>
                </a:solidFill>
                <a:cs typeface="Assistant" pitchFamily="2" charset="-79"/>
              </a:rPr>
              <a:t>Clock</a:t>
            </a:r>
            <a:r>
              <a:rPr lang="en-US" sz="4400" b="1" dirty="0">
                <a:solidFill>
                  <a:srgbClr val="002060"/>
                </a:solidFill>
                <a:latin typeface="Calibri Light" panose="020F0302020204030204" pitchFamily="34" charset="0"/>
                <a:cs typeface="Calibri Light" panose="020F0302020204030204" pitchFamily="34" charset="0"/>
              </a:rPr>
              <a:t> </a:t>
            </a:r>
            <a:r>
              <a:rPr lang="en-US" b="1" i="0" dirty="0">
                <a:solidFill>
                  <a:srgbClr val="002060"/>
                </a:solidFill>
                <a:effectLst/>
                <a:cs typeface="Assistant" pitchFamily="2" charset="-79"/>
              </a:rPr>
              <a:t>module</a:t>
            </a:r>
            <a:endParaRPr lang="he-IL" sz="4400" b="1" dirty="0">
              <a:solidFill>
                <a:srgbClr val="002060"/>
              </a:solidFill>
              <a:latin typeface="Calibri Light" panose="020F0302020204030204" pitchFamily="34" charset="0"/>
              <a:cs typeface="Calibri Light" panose="020F0302020204030204" pitchFamily="34" charset="0"/>
            </a:endParaRPr>
          </a:p>
        </p:txBody>
      </p:sp>
      <p:pic>
        <p:nvPicPr>
          <p:cNvPr id="5" name="תמונה 4">
            <a:extLst>
              <a:ext uri="{FF2B5EF4-FFF2-40B4-BE49-F238E27FC236}">
                <a16:creationId xmlns:a16="http://schemas.microsoft.com/office/drawing/2014/main" id="{3150E5DF-15A5-4F52-8E9D-CB6254F71688}"/>
              </a:ext>
            </a:extLst>
          </p:cNvPr>
          <p:cNvPicPr>
            <a:picLocks noChangeAspect="1"/>
          </p:cNvPicPr>
          <p:nvPr/>
        </p:nvPicPr>
        <p:blipFill rotWithShape="1">
          <a:blip r:embed="rId3"/>
          <a:srcRect b="1955"/>
          <a:stretch/>
        </p:blipFill>
        <p:spPr>
          <a:xfrm>
            <a:off x="6817725" y="588225"/>
            <a:ext cx="2456277" cy="691909"/>
          </a:xfrm>
          <a:prstGeom prst="rect">
            <a:avLst/>
          </a:prstGeom>
        </p:spPr>
      </p:pic>
      <p:pic>
        <p:nvPicPr>
          <p:cNvPr id="4" name="תמונה 3">
            <a:extLst>
              <a:ext uri="{FF2B5EF4-FFF2-40B4-BE49-F238E27FC236}">
                <a16:creationId xmlns:a16="http://schemas.microsoft.com/office/drawing/2014/main" id="{DDE1B710-3A04-4F5E-8D1A-CCBC0D975B19}"/>
              </a:ext>
            </a:extLst>
          </p:cNvPr>
          <p:cNvPicPr>
            <a:picLocks noChangeAspect="1"/>
          </p:cNvPicPr>
          <p:nvPr/>
        </p:nvPicPr>
        <p:blipFill>
          <a:blip r:embed="rId4"/>
          <a:stretch>
            <a:fillRect/>
          </a:stretch>
        </p:blipFill>
        <p:spPr>
          <a:xfrm>
            <a:off x="2285250" y="4251762"/>
            <a:ext cx="6010545" cy="2134861"/>
          </a:xfrm>
          <a:prstGeom prst="rect">
            <a:avLst/>
          </a:prstGeom>
        </p:spPr>
      </p:pic>
      <p:sp>
        <p:nvSpPr>
          <p:cNvPr id="7" name="מציין מיקום טקסט 5">
            <a:extLst>
              <a:ext uri="{FF2B5EF4-FFF2-40B4-BE49-F238E27FC236}">
                <a16:creationId xmlns:a16="http://schemas.microsoft.com/office/drawing/2014/main" id="{1AF97053-E3DE-4D24-8978-2B254A0A7957}"/>
              </a:ext>
            </a:extLst>
          </p:cNvPr>
          <p:cNvSpPr txBox="1">
            <a:spLocks/>
          </p:cNvSpPr>
          <p:nvPr/>
        </p:nvSpPr>
        <p:spPr>
          <a:xfrm>
            <a:off x="677334" y="147792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Value, epsilon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Events</a:t>
            </a:r>
          </a:p>
          <a:p>
            <a:pPr algn="l" rtl="0">
              <a:lnSpc>
                <a:spcPct val="150000"/>
              </a:lnSpc>
            </a:pPr>
            <a:r>
              <a:rPr lang="en-US" sz="2400" dirty="0">
                <a:solidFill>
                  <a:srgbClr val="002060"/>
                </a:solidFill>
                <a:cs typeface="Assistant" pitchFamily="2" charset="-79"/>
              </a:rPr>
              <a:t>Subscriber: </a:t>
            </a:r>
            <a:r>
              <a:rPr lang="en-US" sz="2400" dirty="0">
                <a:solidFill>
                  <a:srgbClr val="002060"/>
                </a:solidFill>
              </a:rPr>
              <a:t>Controller, Simulator,</a:t>
            </a:r>
            <a:r>
              <a:rPr lang="en-US" sz="2400" dirty="0">
                <a:solidFill>
                  <a:srgbClr val="002060"/>
                </a:solidFill>
                <a:cs typeface="Assistant" pitchFamily="2" charset="-79"/>
              </a:rPr>
              <a:t> State</a:t>
            </a:r>
          </a:p>
          <a:p>
            <a:pPr marL="0" indent="0" algn="l" rtl="0">
              <a:buFont typeface="Wingdings 3" charset="2"/>
              <a:buNone/>
            </a:pPr>
            <a:endParaRPr lang="en-US" dirty="0"/>
          </a:p>
        </p:txBody>
      </p:sp>
    </p:spTree>
    <p:extLst>
      <p:ext uri="{BB962C8B-B14F-4D97-AF65-F5344CB8AC3E}">
        <p14:creationId xmlns:p14="http://schemas.microsoft.com/office/powerpoint/2010/main" val="478313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100753" y="609600"/>
            <a:ext cx="8596668" cy="1320800"/>
          </a:xfrm>
        </p:spPr>
        <p:txBody>
          <a:bodyPr>
            <a:normAutofit/>
          </a:bodyPr>
          <a:lstStyle/>
          <a:p>
            <a:pPr algn="ctr"/>
            <a:r>
              <a:rPr lang="en-US" b="1" dirty="0">
                <a:solidFill>
                  <a:srgbClr val="002060"/>
                </a:solidFill>
                <a:cs typeface="Assistant" pitchFamily="2" charset="-79"/>
              </a:rPr>
              <a:t>Clock module</a:t>
            </a:r>
            <a:br>
              <a:rPr lang="en-US" b="1" dirty="0">
                <a:solidFill>
                  <a:srgbClr val="002060"/>
                </a:solidFill>
                <a:cs typeface="Assistant" pitchFamily="2" charset="-79"/>
              </a:rPr>
            </a:br>
            <a:r>
              <a:rPr lang="en-US" sz="1800" b="1" dirty="0">
                <a:solidFill>
                  <a:srgbClr val="002060"/>
                </a:solidFill>
                <a:cs typeface="Assistant" pitchFamily="2" charset="-79"/>
              </a:rPr>
              <a:t>Problems and Solutions</a:t>
            </a:r>
            <a:endParaRPr lang="he-IL" b="1" dirty="0">
              <a:solidFill>
                <a:srgbClr val="002060"/>
              </a:solidFill>
              <a:cs typeface="Assistant" pitchFamily="2" charset="-79"/>
            </a:endParaRPr>
          </a:p>
        </p:txBody>
      </p:sp>
      <p:pic>
        <p:nvPicPr>
          <p:cNvPr id="8" name="תמונה 7">
            <a:extLst>
              <a:ext uri="{FF2B5EF4-FFF2-40B4-BE49-F238E27FC236}">
                <a16:creationId xmlns:a16="http://schemas.microsoft.com/office/drawing/2014/main" id="{7D1BE163-FF3C-4EE1-80D0-6BC912131B64}"/>
              </a:ext>
            </a:extLst>
          </p:cNvPr>
          <p:cNvPicPr>
            <a:picLocks noChangeAspect="1"/>
          </p:cNvPicPr>
          <p:nvPr/>
        </p:nvPicPr>
        <p:blipFill rotWithShape="1">
          <a:blip r:embed="rId3">
            <a:extLst>
              <a:ext uri="{28A0092B-C50C-407E-A947-70E740481C1C}">
                <a14:useLocalDpi xmlns:a14="http://schemas.microsoft.com/office/drawing/2010/main" val="0"/>
              </a:ext>
            </a:extLst>
          </a:blip>
          <a:srcRect l="10556" t="23086" r="6250" b="15679"/>
          <a:stretch/>
        </p:blipFill>
        <p:spPr>
          <a:xfrm>
            <a:off x="2502860" y="3303458"/>
            <a:ext cx="5884235" cy="3248281"/>
          </a:xfrm>
          <a:prstGeom prst="rect">
            <a:avLst/>
          </a:prstGeom>
        </p:spPr>
      </p:pic>
      <p:sp>
        <p:nvSpPr>
          <p:cNvPr id="5" name="מציין מיקום טקסט 5">
            <a:extLst>
              <a:ext uri="{FF2B5EF4-FFF2-40B4-BE49-F238E27FC236}">
                <a16:creationId xmlns:a16="http://schemas.microsoft.com/office/drawing/2014/main" id="{A82E91E6-EAC9-48E7-BD06-BAC879F2FB95}"/>
              </a:ext>
            </a:extLst>
          </p:cNvPr>
          <p:cNvSpPr txBox="1">
            <a:spLocks/>
          </p:cNvSpPr>
          <p:nvPr/>
        </p:nvSpPr>
        <p:spPr>
          <a:xfrm>
            <a:off x="622540" y="1270000"/>
            <a:ext cx="5884235" cy="3678238"/>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Representing and comparing to ZERO</a:t>
            </a:r>
            <a:endParaRPr lang="en-US" sz="2400" b="0" i="0" dirty="0">
              <a:solidFill>
                <a:srgbClr val="002060"/>
              </a:solidFill>
              <a:effectLst/>
            </a:endParaRPr>
          </a:p>
          <a:p>
            <a:pPr algn="l" rtl="0">
              <a:lnSpc>
                <a:spcPct val="150000"/>
              </a:lnSpc>
            </a:pPr>
            <a:endParaRPr lang="en-US" sz="2400" dirty="0">
              <a:solidFill>
                <a:srgbClr val="002060"/>
              </a:solidFill>
              <a:cs typeface="Assistant" pitchFamily="2" charset="-79"/>
            </a:endParaRPr>
          </a:p>
          <a:p>
            <a:pPr marL="0" indent="0" algn="l" rtl="0">
              <a:buFont typeface="Wingdings 3" charset="2"/>
              <a:buNone/>
            </a:pPr>
            <a:endParaRPr lang="en-US" dirty="0"/>
          </a:p>
        </p:txBody>
      </p:sp>
    </p:spTree>
    <p:extLst>
      <p:ext uri="{BB962C8B-B14F-4D97-AF65-F5344CB8AC3E}">
        <p14:creationId xmlns:p14="http://schemas.microsoft.com/office/powerpoint/2010/main" val="120669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433E98-96EA-4674-A96F-0E224428F1EB}"/>
              </a:ext>
            </a:extLst>
          </p:cNvPr>
          <p:cNvSpPr>
            <a:spLocks noGrp="1"/>
          </p:cNvSpPr>
          <p:nvPr>
            <p:ph type="title"/>
          </p:nvPr>
        </p:nvSpPr>
        <p:spPr>
          <a:xfrm>
            <a:off x="-342022" y="601027"/>
            <a:ext cx="10515600" cy="1325563"/>
          </a:xfrm>
        </p:spPr>
        <p:txBody>
          <a:bodyPr>
            <a:normAutofit/>
          </a:bodyPr>
          <a:lstStyle/>
          <a:p>
            <a:pPr algn="ctr"/>
            <a:r>
              <a:rPr lang="en-US" b="1" dirty="0">
                <a:solidFill>
                  <a:srgbClr val="002060"/>
                </a:solidFill>
              </a:rPr>
              <a:t>The problem</a:t>
            </a:r>
            <a:endParaRPr lang="he-IL" b="1" dirty="0">
              <a:solidFill>
                <a:srgbClr val="002060"/>
              </a:solidFill>
            </a:endParaRPr>
          </a:p>
        </p:txBody>
      </p:sp>
      <p:sp>
        <p:nvSpPr>
          <p:cNvPr id="3" name="תיבת טקסט 2">
            <a:extLst>
              <a:ext uri="{FF2B5EF4-FFF2-40B4-BE49-F238E27FC236}">
                <a16:creationId xmlns:a16="http://schemas.microsoft.com/office/drawing/2014/main" id="{DF8B983F-BA27-43EE-B9DA-E759494E3462}"/>
              </a:ext>
            </a:extLst>
          </p:cNvPr>
          <p:cNvSpPr txBox="1"/>
          <p:nvPr/>
        </p:nvSpPr>
        <p:spPr>
          <a:xfrm>
            <a:off x="838200" y="1455659"/>
            <a:ext cx="9648825" cy="3970318"/>
          </a:xfrm>
          <a:prstGeom prst="rect">
            <a:avLst/>
          </a:prstGeom>
          <a:noFill/>
        </p:spPr>
        <p:txBody>
          <a:bodyPr wrap="square" rtlCol="1">
            <a:spAutoFit/>
          </a:bodyPr>
          <a:lstStyle/>
          <a:p>
            <a:pPr algn="l" rtl="0">
              <a:lnSpc>
                <a:spcPct val="150000"/>
              </a:lnSpc>
            </a:pPr>
            <a:r>
              <a:rPr lang="en-US" sz="2400" dirty="0">
                <a:solidFill>
                  <a:srgbClr val="002060"/>
                </a:solidFill>
              </a:rPr>
              <a:t>Building a day plan and monitoring it in real time is a complex problem.</a:t>
            </a:r>
          </a:p>
          <a:p>
            <a:pPr algn="l" rtl="0">
              <a:lnSpc>
                <a:spcPct val="150000"/>
              </a:lnSpc>
            </a:pPr>
            <a:endParaRPr lang="en-US" sz="2400" dirty="0">
              <a:solidFill>
                <a:srgbClr val="002060"/>
              </a:solidFill>
            </a:endParaRPr>
          </a:p>
          <a:p>
            <a:pPr algn="l" rtl="0">
              <a:lnSpc>
                <a:spcPct val="150000"/>
              </a:lnSpc>
            </a:pPr>
            <a:r>
              <a:rPr lang="en-US" sz="2400" dirty="0">
                <a:solidFill>
                  <a:srgbClr val="002060"/>
                </a:solidFill>
              </a:rPr>
              <a:t>This problem is divided into two:</a:t>
            </a:r>
          </a:p>
          <a:p>
            <a:pPr marL="457200" indent="-457200" algn="l" rtl="0">
              <a:lnSpc>
                <a:spcPct val="150000"/>
              </a:lnSpc>
              <a:buAutoNum type="arabicPeriod"/>
            </a:pPr>
            <a:r>
              <a:rPr lang="en-US" sz="2000" dirty="0">
                <a:solidFill>
                  <a:srgbClr val="002060"/>
                </a:solidFill>
              </a:rPr>
              <a:t>The offline algorithm - </a:t>
            </a:r>
            <a:r>
              <a:rPr lang="en-US" sz="2000" dirty="0">
                <a:solidFill>
                  <a:srgbClr val="002060"/>
                </a:solidFill>
                <a:cs typeface="Assistant" pitchFamily="2" charset="-79"/>
              </a:rPr>
              <a:t>b</a:t>
            </a:r>
            <a:r>
              <a:rPr lang="en-US" sz="2000" b="0" i="0" dirty="0">
                <a:solidFill>
                  <a:srgbClr val="002060"/>
                </a:solidFill>
                <a:effectLst/>
                <a:cs typeface="Assistant" pitchFamily="2" charset="-79"/>
              </a:rPr>
              <a:t>uilding a day plan </a:t>
            </a:r>
            <a:r>
              <a:rPr lang="en-US" sz="2000" dirty="0">
                <a:solidFill>
                  <a:srgbClr val="002060"/>
                </a:solidFill>
                <a:cs typeface="Assistant" pitchFamily="2" charset="-79"/>
              </a:rPr>
              <a:t>based on day requirements</a:t>
            </a:r>
            <a:r>
              <a:rPr lang="en-US" sz="2000" b="0" i="0" dirty="0">
                <a:solidFill>
                  <a:srgbClr val="002060"/>
                </a:solidFill>
                <a:effectLst/>
                <a:cs typeface="Assistant" pitchFamily="2" charset="-79"/>
              </a:rPr>
              <a:t>.</a:t>
            </a:r>
            <a:endParaRPr lang="en-US" sz="2000" dirty="0">
              <a:solidFill>
                <a:srgbClr val="002060"/>
              </a:solidFill>
            </a:endParaRPr>
          </a:p>
          <a:p>
            <a:pPr marL="457200" indent="-457200" algn="l" rtl="0">
              <a:lnSpc>
                <a:spcPct val="150000"/>
              </a:lnSpc>
              <a:buAutoNum type="arabicPeriod"/>
            </a:pPr>
            <a:r>
              <a:rPr lang="en-US" sz="2000" dirty="0">
                <a:solidFill>
                  <a:srgbClr val="002060"/>
                </a:solidFill>
              </a:rPr>
              <a:t>The online algorithm - </a:t>
            </a:r>
            <a:r>
              <a:rPr lang="en-US" sz="2000" dirty="0">
                <a:solidFill>
                  <a:srgbClr val="002060"/>
                </a:solidFill>
                <a:cs typeface="Assistant" pitchFamily="2" charset="-79"/>
              </a:rPr>
              <a:t>g</a:t>
            </a:r>
            <a:r>
              <a:rPr lang="en-US" sz="2000" b="0" i="0" dirty="0">
                <a:solidFill>
                  <a:srgbClr val="002060"/>
                </a:solidFill>
                <a:effectLst/>
                <a:cs typeface="Assistant" pitchFamily="2" charset="-79"/>
              </a:rPr>
              <a:t>iven an existing program </a:t>
            </a:r>
            <a:r>
              <a:rPr lang="en-US" sz="2000" dirty="0">
                <a:solidFill>
                  <a:srgbClr val="002060"/>
                </a:solidFill>
                <a:cs typeface="Assistant" pitchFamily="2" charset="-79"/>
              </a:rPr>
              <a:t>and dealing with </a:t>
            </a:r>
            <a:br>
              <a:rPr lang="en-US" sz="2000" dirty="0">
                <a:solidFill>
                  <a:srgbClr val="002060"/>
                </a:solidFill>
                <a:cs typeface="Assistant" pitchFamily="2" charset="-79"/>
              </a:rPr>
            </a:br>
            <a:r>
              <a:rPr lang="en-US" sz="2000" dirty="0">
                <a:solidFill>
                  <a:srgbClr val="002060"/>
                </a:solidFill>
                <a:cs typeface="Assistant" pitchFamily="2" charset="-79"/>
              </a:rPr>
              <a:t>unexpected events</a:t>
            </a:r>
            <a:r>
              <a:rPr lang="en-US" sz="2000" b="0" i="0" dirty="0">
                <a:solidFill>
                  <a:srgbClr val="002060"/>
                </a:solidFill>
                <a:effectLst/>
                <a:cs typeface="Assistant" pitchFamily="2" charset="-79"/>
              </a:rPr>
              <a:t>.</a:t>
            </a:r>
            <a:endParaRPr lang="en-US" sz="2000" dirty="0">
              <a:solidFill>
                <a:srgbClr val="002060"/>
              </a:solidFill>
            </a:endParaRPr>
          </a:p>
          <a:p>
            <a:pPr algn="l" rtl="0"/>
            <a:endParaRPr lang="he-IL" dirty="0"/>
          </a:p>
        </p:txBody>
      </p:sp>
      <p:pic>
        <p:nvPicPr>
          <p:cNvPr id="7" name="תמונה 6">
            <a:extLst>
              <a:ext uri="{FF2B5EF4-FFF2-40B4-BE49-F238E27FC236}">
                <a16:creationId xmlns:a16="http://schemas.microsoft.com/office/drawing/2014/main" id="{3B3D0BF7-3017-4361-80DC-5E2ED568C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274" y="713749"/>
            <a:ext cx="518160" cy="518160"/>
          </a:xfrm>
          <a:prstGeom prst="rect">
            <a:avLst/>
          </a:prstGeom>
        </p:spPr>
      </p:pic>
    </p:spTree>
    <p:extLst>
      <p:ext uri="{BB962C8B-B14F-4D97-AF65-F5344CB8AC3E}">
        <p14:creationId xmlns:p14="http://schemas.microsoft.com/office/powerpoint/2010/main" val="29449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p:txBody>
          <a:bodyPr>
            <a:normAutofit/>
          </a:bodyPr>
          <a:lstStyle/>
          <a:p>
            <a:pPr algn="ctr"/>
            <a:r>
              <a:rPr lang="en-US" b="1" dirty="0">
                <a:solidFill>
                  <a:srgbClr val="002060"/>
                </a:solidFill>
                <a:cs typeface="Assistant" pitchFamily="2" charset="-79"/>
              </a:rPr>
              <a:t>State module</a:t>
            </a:r>
            <a:endParaRPr lang="he-IL" b="1" dirty="0">
              <a:solidFill>
                <a:srgbClr val="002060"/>
              </a:solidFill>
              <a:cs typeface="Assistant" pitchFamily="2" charset="-79"/>
            </a:endParaRPr>
          </a:p>
        </p:txBody>
      </p:sp>
      <p:graphicFrame>
        <p:nvGraphicFramePr>
          <p:cNvPr id="5" name="טבלה 6">
            <a:extLst>
              <a:ext uri="{FF2B5EF4-FFF2-40B4-BE49-F238E27FC236}">
                <a16:creationId xmlns:a16="http://schemas.microsoft.com/office/drawing/2014/main" id="{90EFB883-DCDB-4833-B0BE-FE16A3205E83}"/>
              </a:ext>
            </a:extLst>
          </p:cNvPr>
          <p:cNvGraphicFramePr>
            <a:graphicFrameLocks noGrp="1"/>
          </p:cNvGraphicFramePr>
          <p:nvPr>
            <p:extLst>
              <p:ext uri="{D42A27DB-BD31-4B8C-83A1-F6EECF244321}">
                <p14:modId xmlns:p14="http://schemas.microsoft.com/office/powerpoint/2010/main" val="868992950"/>
              </p:ext>
            </p:extLst>
          </p:nvPr>
        </p:nvGraphicFramePr>
        <p:xfrm>
          <a:off x="1133475" y="4139141"/>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err="1">
                          <a:solidFill>
                            <a:schemeClr val="tx1"/>
                          </a:solidFill>
                          <a:latin typeface="+mn-lt"/>
                          <a:ea typeface="+mn-ea"/>
                          <a:cs typeface="+mn-cs"/>
                        </a:rPr>
                        <a:t>ectto</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sm</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err="1">
                          <a:solidFill>
                            <a:schemeClr val="tx1"/>
                          </a:solidFill>
                          <a:latin typeface="+mn-lt"/>
                          <a:ea typeface="+mn-ea"/>
                          <a:cs typeface="+mn-cs"/>
                        </a:rPr>
                        <a:t>sl</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Plane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1</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Plane 0</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9" name="טבלה 6">
            <a:extLst>
              <a:ext uri="{FF2B5EF4-FFF2-40B4-BE49-F238E27FC236}">
                <a16:creationId xmlns:a16="http://schemas.microsoft.com/office/drawing/2014/main" id="{E3212B8E-F8D5-4EE7-A9CA-38CEF8023A67}"/>
              </a:ext>
            </a:extLst>
          </p:cNvPr>
          <p:cNvGraphicFramePr>
            <a:graphicFrameLocks noGrp="1"/>
          </p:cNvGraphicFramePr>
          <p:nvPr>
            <p:extLst>
              <p:ext uri="{D42A27DB-BD31-4B8C-83A1-F6EECF244321}">
                <p14:modId xmlns:p14="http://schemas.microsoft.com/office/powerpoint/2010/main" val="3439068484"/>
              </p:ext>
            </p:extLst>
          </p:nvPr>
        </p:nvGraphicFramePr>
        <p:xfrm>
          <a:off x="1133474" y="5215466"/>
          <a:ext cx="3286125" cy="741680"/>
        </p:xfrm>
        <a:graphic>
          <a:graphicData uri="http://schemas.openxmlformats.org/drawingml/2006/table">
            <a:tbl>
              <a:tblPr rtl="1" firstRow="1" bandRow="1">
                <a:tableStyleId>{5C22544A-7EE6-4342-B048-85BDC9FD1C3A}</a:tableStyleId>
              </a:tblPr>
              <a:tblGrid>
                <a:gridCol w="1095375">
                  <a:extLst>
                    <a:ext uri="{9D8B030D-6E8A-4147-A177-3AD203B41FA5}">
                      <a16:colId xmlns:a16="http://schemas.microsoft.com/office/drawing/2014/main" val="3188087387"/>
                    </a:ext>
                  </a:extLst>
                </a:gridCol>
                <a:gridCol w="1095375">
                  <a:extLst>
                    <a:ext uri="{9D8B030D-6E8A-4147-A177-3AD203B41FA5}">
                      <a16:colId xmlns:a16="http://schemas.microsoft.com/office/drawing/2014/main" val="1456036567"/>
                    </a:ext>
                  </a:extLst>
                </a:gridCol>
                <a:gridCol w="1095375">
                  <a:extLst>
                    <a:ext uri="{9D8B030D-6E8A-4147-A177-3AD203B41FA5}">
                      <a16:colId xmlns:a16="http://schemas.microsoft.com/office/drawing/2014/main" val="1819441281"/>
                    </a:ext>
                  </a:extLst>
                </a:gridCol>
              </a:tblGrid>
              <a:tr h="370840">
                <a:tc>
                  <a:txBody>
                    <a:bodyPr/>
                    <a:lstStyle/>
                    <a:p>
                      <a:pPr algn="ctr" rtl="1"/>
                      <a:r>
                        <a:rPr lang="en-US" sz="1600" b="0" kern="1200" dirty="0">
                          <a:solidFill>
                            <a:schemeClr val="tx1"/>
                          </a:solidFill>
                          <a:latin typeface="+mn-lt"/>
                          <a:ea typeface="+mn-ea"/>
                          <a:cs typeface="+mn-cs"/>
                        </a:rPr>
                        <a:t>-1</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2</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0" kern="1200" dirty="0">
                          <a:solidFill>
                            <a:schemeClr val="tx1"/>
                          </a:solidFill>
                          <a:latin typeface="+mn-lt"/>
                          <a:ea typeface="+mn-ea"/>
                          <a:cs typeface="+mn-cs"/>
                        </a:rPr>
                        <a:t>0</a:t>
                      </a:r>
                      <a:endParaRPr lang="he-IL"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903462"/>
                  </a:ext>
                </a:extLst>
              </a:tr>
              <a:tr h="370840">
                <a:tc>
                  <a:txBody>
                    <a:bodyPr/>
                    <a:lstStyle/>
                    <a:p>
                      <a:pPr algn="ctr" rtl="0"/>
                      <a:r>
                        <a:rPr lang="en-US" sz="1600" b="1" kern="1200" dirty="0">
                          <a:solidFill>
                            <a:schemeClr val="tx1"/>
                          </a:solidFill>
                          <a:latin typeface="+mn-lt"/>
                          <a:ea typeface="+mn-ea"/>
                          <a:cs typeface="+mn-cs"/>
                        </a:rPr>
                        <a:t>Lane 2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1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en-US" sz="1600" b="1" kern="1200" dirty="0">
                          <a:solidFill>
                            <a:schemeClr val="tx1"/>
                          </a:solidFill>
                          <a:latin typeface="+mn-lt"/>
                          <a:ea typeface="+mn-ea"/>
                          <a:cs typeface="+mn-cs"/>
                        </a:rPr>
                        <a:t>Lane 0 </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703396"/>
                  </a:ext>
                </a:extLst>
              </a:tr>
            </a:tbl>
          </a:graphicData>
        </a:graphic>
      </p:graphicFrame>
      <p:graphicFrame>
        <p:nvGraphicFramePr>
          <p:cNvPr id="7" name="טבלה 9">
            <a:extLst>
              <a:ext uri="{FF2B5EF4-FFF2-40B4-BE49-F238E27FC236}">
                <a16:creationId xmlns:a16="http://schemas.microsoft.com/office/drawing/2014/main" id="{231BB288-3793-4E08-AD9A-8E564B5F9D4A}"/>
              </a:ext>
            </a:extLst>
          </p:cNvPr>
          <p:cNvGraphicFramePr>
            <a:graphicFrameLocks noGrp="1"/>
          </p:cNvGraphicFramePr>
          <p:nvPr>
            <p:extLst>
              <p:ext uri="{D42A27DB-BD31-4B8C-83A1-F6EECF244321}">
                <p14:modId xmlns:p14="http://schemas.microsoft.com/office/powerpoint/2010/main" val="249404655"/>
              </p:ext>
            </p:extLst>
          </p:nvPr>
        </p:nvGraphicFramePr>
        <p:xfrm>
          <a:off x="6728679" y="1347529"/>
          <a:ext cx="2797655" cy="4815810"/>
        </p:xfrm>
        <a:graphic>
          <a:graphicData uri="http://schemas.openxmlformats.org/drawingml/2006/table">
            <a:tbl>
              <a:tblPr rtl="1" firstRow="1" bandRow="1">
                <a:tableStyleId>{5C22544A-7EE6-4342-B048-85BDC9FD1C3A}</a:tableStyleId>
              </a:tblPr>
              <a:tblGrid>
                <a:gridCol w="1660493">
                  <a:extLst>
                    <a:ext uri="{9D8B030D-6E8A-4147-A177-3AD203B41FA5}">
                      <a16:colId xmlns:a16="http://schemas.microsoft.com/office/drawing/2014/main" val="1129343024"/>
                    </a:ext>
                  </a:extLst>
                </a:gridCol>
                <a:gridCol w="1137162">
                  <a:extLst>
                    <a:ext uri="{9D8B030D-6E8A-4147-A177-3AD203B41FA5}">
                      <a16:colId xmlns:a16="http://schemas.microsoft.com/office/drawing/2014/main" val="3102892063"/>
                    </a:ext>
                  </a:extLst>
                </a:gridCol>
              </a:tblGrid>
              <a:tr h="357998">
                <a:tc>
                  <a:txBody>
                    <a:bodyPr/>
                    <a:lstStyle/>
                    <a:p>
                      <a:pPr algn="l" rtl="0"/>
                      <a:r>
                        <a:rPr lang="en-US" sz="1200" b="0" kern="1200" dirty="0">
                          <a:solidFill>
                            <a:schemeClr val="tx1"/>
                          </a:solidFill>
                          <a:latin typeface="+mn-lt"/>
                          <a:ea typeface="+mn-ea"/>
                          <a:cs typeface="+mn-cs"/>
                        </a:rPr>
                        <a:t>Start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idle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82371"/>
                  </a:ext>
                </a:extLst>
              </a:tr>
              <a:tr h="617915">
                <a:tc>
                  <a:txBody>
                    <a:bodyPr/>
                    <a:lstStyle/>
                    <a:p>
                      <a:pPr algn="l" rtl="0"/>
                      <a:r>
                        <a:rPr lang="en-US" sz="1200" b="0" kern="1200" dirty="0">
                          <a:solidFill>
                            <a:schemeClr val="tx1"/>
                          </a:solidFill>
                          <a:latin typeface="+mn-lt"/>
                          <a:ea typeface="+mn-ea"/>
                          <a:cs typeface="+mn-cs"/>
                        </a:rPr>
                        <a:t>Start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4348058"/>
                  </a:ext>
                </a:extLst>
              </a:tr>
              <a:tr h="617915">
                <a:tc>
                  <a:txBody>
                    <a:bodyPr/>
                    <a:lstStyle/>
                    <a:p>
                      <a:pPr algn="l" rtl="0"/>
                      <a:r>
                        <a:rPr lang="en-US" sz="1200" b="0" kern="1200" dirty="0">
                          <a:solidFill>
                            <a:schemeClr val="tx1"/>
                          </a:solidFill>
                          <a:latin typeface="+mn-lt"/>
                          <a:ea typeface="+mn-ea"/>
                          <a:cs typeface="+mn-cs"/>
                        </a:rPr>
                        <a:t>End clear to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ectto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0105341"/>
                  </a:ext>
                </a:extLst>
              </a:tr>
              <a:tr h="357998">
                <a:tc>
                  <a:txBody>
                    <a:bodyPr/>
                    <a:lstStyle/>
                    <a:p>
                      <a:pPr algn="l" rtl="0"/>
                      <a:r>
                        <a:rPr lang="en-US" sz="1200" b="0" kern="1200" dirty="0">
                          <a:solidFill>
                            <a:schemeClr val="tx1"/>
                          </a:solidFill>
                          <a:latin typeface="+mn-lt"/>
                          <a:ea typeface="+mn-ea"/>
                          <a:cs typeface="+mn-cs"/>
                        </a:rPr>
                        <a:t>Start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8679169"/>
                  </a:ext>
                </a:extLst>
              </a:tr>
              <a:tr h="357998">
                <a:tc>
                  <a:txBody>
                    <a:bodyPr/>
                    <a:lstStyle/>
                    <a:p>
                      <a:pPr algn="l" rtl="0"/>
                      <a:r>
                        <a:rPr lang="en-US" sz="1200" b="0" kern="1200" dirty="0">
                          <a:solidFill>
                            <a:schemeClr val="tx1"/>
                          </a:solidFill>
                          <a:latin typeface="+mn-lt"/>
                          <a:ea typeface="+mn-ea"/>
                          <a:cs typeface="+mn-cs"/>
                        </a:rPr>
                        <a:t>End take off</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eto</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5937868"/>
                  </a:ext>
                </a:extLst>
              </a:tr>
              <a:tr h="357998">
                <a:tc>
                  <a:txBody>
                    <a:bodyPr/>
                    <a:lstStyle/>
                    <a:p>
                      <a:pPr algn="l" rtl="0"/>
                      <a:r>
                        <a:rPr lang="en-US" sz="1200" b="0" kern="1200" dirty="0">
                          <a:solidFill>
                            <a:schemeClr val="tx1"/>
                          </a:solidFill>
                          <a:latin typeface="+mn-lt"/>
                          <a:ea typeface="+mn-ea"/>
                          <a:cs typeface="+mn-cs"/>
                        </a:rPr>
                        <a:t>Start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789510"/>
                  </a:ext>
                </a:extLst>
              </a:tr>
              <a:tr h="357998">
                <a:tc>
                  <a:txBody>
                    <a:bodyPr/>
                    <a:lstStyle/>
                    <a:p>
                      <a:pPr algn="l" rtl="0"/>
                      <a:r>
                        <a:rPr lang="en-US" sz="1200" b="0" kern="1200" dirty="0">
                          <a:solidFill>
                            <a:schemeClr val="tx1"/>
                          </a:solidFill>
                          <a:latin typeface="+mn-lt"/>
                          <a:ea typeface="+mn-ea"/>
                          <a:cs typeface="+mn-cs"/>
                        </a:rPr>
                        <a:t>End mission</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em</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813997"/>
                  </a:ext>
                </a:extLst>
              </a:tr>
              <a:tr h="357998">
                <a:tc>
                  <a:txBody>
                    <a:bodyPr/>
                    <a:lstStyle/>
                    <a:p>
                      <a:pPr algn="l" rtl="0"/>
                      <a:r>
                        <a:rPr lang="en-US" sz="1200" b="0" kern="1200" dirty="0">
                          <a:solidFill>
                            <a:schemeClr val="tx1"/>
                          </a:solidFill>
                          <a:latin typeface="+mn-lt"/>
                          <a:ea typeface="+mn-ea"/>
                          <a:cs typeface="+mn-cs"/>
                        </a:rPr>
                        <a:t>Start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193663"/>
                  </a:ext>
                </a:extLst>
              </a:tr>
              <a:tr h="357998">
                <a:tc>
                  <a:txBody>
                    <a:bodyPr/>
                    <a:lstStyle/>
                    <a:p>
                      <a:pPr algn="l" rtl="0"/>
                      <a:r>
                        <a:rPr lang="en-US" sz="1200" b="0" kern="1200" dirty="0">
                          <a:solidFill>
                            <a:schemeClr val="tx1"/>
                          </a:solidFill>
                          <a:latin typeface="+mn-lt"/>
                          <a:ea typeface="+mn-ea"/>
                          <a:cs typeface="+mn-cs"/>
                        </a:rPr>
                        <a:t>End landing</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el</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887592"/>
                  </a:ext>
                </a:extLst>
              </a:tr>
              <a:tr h="357998">
                <a:tc>
                  <a:txBody>
                    <a:bodyPr/>
                    <a:lstStyle/>
                    <a:p>
                      <a:pPr algn="l" rtl="0"/>
                      <a:r>
                        <a:rPr lang="en-US" sz="1200" b="0" kern="1200" dirty="0">
                          <a:solidFill>
                            <a:schemeClr val="tx1"/>
                          </a:solidFill>
                          <a:latin typeface="+mn-lt"/>
                          <a:ea typeface="+mn-ea"/>
                          <a:cs typeface="+mn-cs"/>
                        </a:rPr>
                        <a:t>Start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err="1">
                          <a:solidFill>
                            <a:schemeClr val="tx1"/>
                          </a:solidFill>
                          <a:latin typeface="+mn-lt"/>
                          <a:ea typeface="+mn-ea"/>
                          <a:cs typeface="+mn-cs"/>
                        </a:rPr>
                        <a:t>st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5912627"/>
                  </a:ext>
                </a:extLst>
              </a:tr>
              <a:tr h="357998">
                <a:tc>
                  <a:txBody>
                    <a:bodyPr/>
                    <a:lstStyle/>
                    <a:p>
                      <a:pPr algn="l" rtl="0"/>
                      <a:r>
                        <a:rPr lang="en-US" sz="1200" b="0" kern="1200" dirty="0">
                          <a:solidFill>
                            <a:schemeClr val="tx1"/>
                          </a:solidFill>
                          <a:latin typeface="+mn-lt"/>
                          <a:ea typeface="+mn-ea"/>
                          <a:cs typeface="+mn-cs"/>
                        </a:rPr>
                        <a:t>End taxi</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et</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967065"/>
                  </a:ext>
                </a:extLst>
              </a:tr>
              <a:tr h="357998">
                <a:tc>
                  <a:txBody>
                    <a:bodyPr/>
                    <a:lstStyle/>
                    <a:p>
                      <a:pPr algn="l" rtl="0"/>
                      <a:r>
                        <a:rPr lang="en-US" sz="1200" b="0" kern="1200" dirty="0">
                          <a:solidFill>
                            <a:schemeClr val="tx1"/>
                          </a:solidFill>
                          <a:latin typeface="+mn-lt"/>
                          <a:ea typeface="+mn-ea"/>
                          <a:cs typeface="+mn-cs"/>
                        </a:rPr>
                        <a:t>Final state</a:t>
                      </a:r>
                      <a:endParaRPr lang="he-IL"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1"/>
                      <a:r>
                        <a:rPr lang="en-US" sz="1600" b="1" kern="1200" dirty="0">
                          <a:solidFill>
                            <a:schemeClr val="tx1"/>
                          </a:solidFill>
                          <a:latin typeface="+mn-lt"/>
                          <a:ea typeface="+mn-ea"/>
                          <a:cs typeface="+mn-cs"/>
                        </a:rPr>
                        <a:t>done</a:t>
                      </a:r>
                      <a:endParaRPr lang="he-IL"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412356"/>
                  </a:ext>
                </a:extLst>
              </a:tr>
            </a:tbl>
          </a:graphicData>
        </a:graphic>
      </p:graphicFrame>
      <p:sp>
        <p:nvSpPr>
          <p:cNvPr id="8" name="מציין מיקום טקסט 5">
            <a:extLst>
              <a:ext uri="{FF2B5EF4-FFF2-40B4-BE49-F238E27FC236}">
                <a16:creationId xmlns:a16="http://schemas.microsoft.com/office/drawing/2014/main" id="{DF3E3D06-B77E-48BC-9055-EED90F19EDFA}"/>
              </a:ext>
            </a:extLst>
          </p:cNvPr>
          <p:cNvSpPr txBox="1">
            <a:spLocks/>
          </p:cNvSpPr>
          <p:nvPr/>
        </p:nvSpPr>
        <p:spPr>
          <a:xfrm>
            <a:off x="636683" y="1189023"/>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Plane Vector, Lane Vector</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Simulator</a:t>
            </a:r>
            <a:endParaRPr lang="en-US" sz="2400" dirty="0">
              <a:solidFill>
                <a:srgbClr val="002060"/>
              </a:solidFill>
              <a:cs typeface="Assistant" pitchFamily="2" charset="-79"/>
            </a:endParaRPr>
          </a:p>
          <a:p>
            <a:pPr marL="0" indent="0" algn="l" rtl="0">
              <a:buFont typeface="Wingdings 3" charset="2"/>
              <a:buNone/>
            </a:pPr>
            <a:endParaRPr lang="en-US" dirty="0"/>
          </a:p>
        </p:txBody>
      </p:sp>
    </p:spTree>
    <p:extLst>
      <p:ext uri="{BB962C8B-B14F-4D97-AF65-F5344CB8AC3E}">
        <p14:creationId xmlns:p14="http://schemas.microsoft.com/office/powerpoint/2010/main" val="402224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838200" y="479425"/>
            <a:ext cx="10515600" cy="1325563"/>
          </a:xfrm>
        </p:spPr>
        <p:txBody>
          <a:bodyPr>
            <a:normAutofit/>
          </a:bodyPr>
          <a:lstStyle/>
          <a:p>
            <a:pPr algn="ctr"/>
            <a:r>
              <a:rPr lang="en-US" sz="4400" b="1" dirty="0">
                <a:solidFill>
                  <a:srgbClr val="002060"/>
                </a:solidFill>
                <a:latin typeface="Calibri Light" panose="020F0302020204030204" pitchFamily="34" charset="0"/>
                <a:cs typeface="Calibri Light" panose="020F0302020204030204" pitchFamily="34" charset="0"/>
              </a:rPr>
              <a:t>State</a:t>
            </a:r>
            <a:r>
              <a:rPr lang="en-US" b="1" i="0" dirty="0">
                <a:solidFill>
                  <a:srgbClr val="002060"/>
                </a:solidFill>
                <a:effectLst/>
                <a:cs typeface="Assistant" pitchFamily="2" charset="-79"/>
              </a:rPr>
              <a:t> module</a:t>
            </a:r>
            <a:br>
              <a:rPr lang="en-US" sz="4400" b="1" dirty="0">
                <a:solidFill>
                  <a:srgbClr val="002060"/>
                </a:solidFill>
                <a:latin typeface="Calibri Light" panose="020F0302020204030204" pitchFamily="34" charset="0"/>
                <a:cs typeface="Calibri Light" panose="020F0302020204030204" pitchFamily="34" charset="0"/>
              </a:rPr>
            </a:br>
            <a:r>
              <a:rPr lang="en-US" sz="1800" b="1" dirty="0">
                <a:solidFill>
                  <a:srgbClr val="002060"/>
                </a:solidFill>
                <a:latin typeface="Calibri Light" panose="020F0302020204030204" pitchFamily="34" charset="0"/>
                <a:cs typeface="Calibri Light" panose="020F0302020204030204" pitchFamily="34" charset="0"/>
              </a:rPr>
              <a:t>state to config</a:t>
            </a:r>
            <a:endParaRPr lang="he-IL" sz="4400" b="1" dirty="0">
              <a:solidFill>
                <a:srgbClr val="002060"/>
              </a:solidFill>
              <a:latin typeface="Calibri Light" panose="020F0302020204030204" pitchFamily="34" charset="0"/>
              <a:cs typeface="Calibri Light" panose="020F0302020204030204" pitchFamily="34" charset="0"/>
            </a:endParaRPr>
          </a:p>
        </p:txBody>
      </p:sp>
      <p:sp>
        <p:nvSpPr>
          <p:cNvPr id="5" name="מציין מיקום טקסט 5">
            <a:extLst>
              <a:ext uri="{FF2B5EF4-FFF2-40B4-BE49-F238E27FC236}">
                <a16:creationId xmlns:a16="http://schemas.microsoft.com/office/drawing/2014/main" id="{1A973A77-5151-4334-A978-5DA4C789AE5A}"/>
              </a:ext>
            </a:extLst>
          </p:cNvPr>
          <p:cNvSpPr txBox="1">
            <a:spLocks/>
          </p:cNvSpPr>
          <p:nvPr/>
        </p:nvSpPr>
        <p:spPr>
          <a:xfrm>
            <a:off x="838200" y="2090057"/>
            <a:ext cx="5040085" cy="1542143"/>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sz="2400" dirty="0">
                <a:solidFill>
                  <a:srgbClr val="002060"/>
                </a:solidFill>
              </a:rPr>
              <a:t>Assumptions and special cases:</a:t>
            </a:r>
          </a:p>
          <a:p>
            <a:pPr marL="0" indent="0" algn="l" rtl="0">
              <a:buNone/>
            </a:pPr>
            <a:r>
              <a:rPr lang="en-US" sz="2400" dirty="0">
                <a:solidFill>
                  <a:srgbClr val="002060"/>
                </a:solidFill>
              </a:rPr>
              <a:t>Fuel</a:t>
            </a:r>
          </a:p>
          <a:p>
            <a:pPr marL="0" indent="0" algn="l" rtl="0">
              <a:buNone/>
            </a:pPr>
            <a:r>
              <a:rPr lang="en-US" sz="2400" dirty="0">
                <a:solidFill>
                  <a:srgbClr val="002060"/>
                </a:solidFill>
              </a:rPr>
              <a:t>State 6</a:t>
            </a:r>
          </a:p>
          <a:p>
            <a:pPr marL="0" indent="0" algn="l" rtl="0">
              <a:buNone/>
            </a:pPr>
            <a:endParaRPr lang="en-US" sz="2400" dirty="0">
              <a:solidFill>
                <a:srgbClr val="002060"/>
              </a:solidFill>
            </a:endParaRPr>
          </a:p>
          <a:p>
            <a:pPr marL="342900" indent="-342900" algn="l" rtl="0"/>
            <a:endParaRPr lang="en-US" sz="2400" dirty="0">
              <a:solidFill>
                <a:srgbClr val="002060"/>
              </a:solidFill>
            </a:endParaRPr>
          </a:p>
          <a:p>
            <a:pPr marL="342900" indent="-342900" algn="l" rtl="0"/>
            <a:endParaRPr lang="en-US" dirty="0">
              <a:solidFill>
                <a:srgbClr val="002060"/>
              </a:solidFill>
            </a:endParaRPr>
          </a:p>
        </p:txBody>
      </p:sp>
    </p:spTree>
    <p:extLst>
      <p:ext uri="{BB962C8B-B14F-4D97-AF65-F5344CB8AC3E}">
        <p14:creationId xmlns:p14="http://schemas.microsoft.com/office/powerpoint/2010/main" val="275168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762394" y="609600"/>
            <a:ext cx="8596668" cy="1320800"/>
          </a:xfrm>
        </p:spPr>
        <p:txBody>
          <a:bodyPr>
            <a:normAutofit/>
          </a:bodyPr>
          <a:lstStyle/>
          <a:p>
            <a:pPr algn="ctr"/>
            <a:r>
              <a:rPr lang="en-US" b="1" dirty="0">
                <a:solidFill>
                  <a:srgbClr val="002060"/>
                </a:solidFill>
                <a:cs typeface="Assistant" pitchFamily="2" charset="-79"/>
              </a:rPr>
              <a:t>Interrupt module</a:t>
            </a:r>
            <a:endParaRPr lang="he-IL" b="1" dirty="0">
              <a:solidFill>
                <a:srgbClr val="002060"/>
              </a:solidFill>
              <a:cs typeface="Assistant" pitchFamily="2" charset="-79"/>
            </a:endParaRPr>
          </a:p>
        </p:txBody>
      </p:sp>
      <p:sp>
        <p:nvSpPr>
          <p:cNvPr id="4" name="מציין מיקום טקסט 5">
            <a:extLst>
              <a:ext uri="{FF2B5EF4-FFF2-40B4-BE49-F238E27FC236}">
                <a16:creationId xmlns:a16="http://schemas.microsoft.com/office/drawing/2014/main" id="{EAFDB282-E0BF-4DCD-A708-0326079D1E4D}"/>
              </a:ext>
            </a:extLst>
          </p:cNvPr>
          <p:cNvSpPr txBox="1">
            <a:spLocks/>
          </p:cNvSpPr>
          <p:nvPr/>
        </p:nvSpPr>
        <p:spPr>
          <a:xfrm>
            <a:off x="762394" y="1350335"/>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dirty="0">
                <a:solidFill>
                  <a:srgbClr val="002060"/>
                </a:solidFill>
              </a:rPr>
              <a:t>Action count, duration</a:t>
            </a:r>
            <a:endParaRPr lang="en-US" sz="2400" dirty="0">
              <a:solidFill>
                <a:srgbClr val="002060"/>
              </a:solidFill>
              <a:cs typeface="Assistant" pitchFamily="2" charset="-79"/>
            </a:endParaRPr>
          </a:p>
          <a:p>
            <a:pPr algn="l" rtl="0">
              <a:lnSpc>
                <a:spcPct val="150000"/>
              </a:lnSpc>
            </a:pPr>
            <a:r>
              <a:rPr lang="en-US" sz="2400" dirty="0">
                <a:solidFill>
                  <a:srgbClr val="002060"/>
                </a:solidFill>
                <a:cs typeface="Assistant" pitchFamily="2" charset="-79"/>
              </a:rPr>
              <a:t>Holds ref to: </a:t>
            </a:r>
            <a:r>
              <a:rPr lang="en-US" sz="2400" dirty="0">
                <a:solidFill>
                  <a:srgbClr val="002060"/>
                </a:solidFill>
              </a:rPr>
              <a:t>Clock, </a:t>
            </a:r>
            <a:r>
              <a:rPr lang="en-US" sz="2400" dirty="0">
                <a:solidFill>
                  <a:srgbClr val="002060"/>
                </a:solidFill>
                <a:cs typeface="Assistant" pitchFamily="2" charset="-79"/>
              </a:rPr>
              <a:t>Events</a:t>
            </a:r>
          </a:p>
          <a:p>
            <a:pPr algn="l" rtl="0">
              <a:lnSpc>
                <a:spcPct val="150000"/>
              </a:lnSpc>
            </a:pPr>
            <a:r>
              <a:rPr lang="en-US" sz="2400" dirty="0">
                <a:solidFill>
                  <a:srgbClr val="002060"/>
                </a:solidFill>
              </a:rPr>
              <a:t>Listen to </a:t>
            </a:r>
            <a:r>
              <a:rPr lang="en-US" sz="2400" dirty="0">
                <a:solidFill>
                  <a:srgbClr val="002060"/>
                </a:solidFill>
                <a:cs typeface="Assistant" pitchFamily="2" charset="-79"/>
              </a:rPr>
              <a:t>: </a:t>
            </a:r>
            <a:r>
              <a:rPr lang="en-US" sz="2400" dirty="0">
                <a:solidFill>
                  <a:srgbClr val="002060"/>
                </a:solidFill>
              </a:rPr>
              <a:t>Controller</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טקסט, חוץ, שלט&#10;&#10;התיאור נוצר באופן אוטומטי">
            <a:extLst>
              <a:ext uri="{FF2B5EF4-FFF2-40B4-BE49-F238E27FC236}">
                <a16:creationId xmlns:a16="http://schemas.microsoft.com/office/drawing/2014/main" id="{EFCE9CB3-D2BC-47F7-BE28-F15A1A10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589" y="3144876"/>
            <a:ext cx="2438400" cy="2438400"/>
          </a:xfrm>
          <a:prstGeom prst="rect">
            <a:avLst/>
          </a:prstGeom>
        </p:spPr>
      </p:pic>
      <p:pic>
        <p:nvPicPr>
          <p:cNvPr id="10" name="תמונה 9">
            <a:extLst>
              <a:ext uri="{FF2B5EF4-FFF2-40B4-BE49-F238E27FC236}">
                <a16:creationId xmlns:a16="http://schemas.microsoft.com/office/drawing/2014/main" id="{5B0B4B9E-4D8C-4064-BAA7-0AE6A358F50F}"/>
              </a:ext>
            </a:extLst>
          </p:cNvPr>
          <p:cNvPicPr>
            <a:picLocks noChangeAspect="1"/>
          </p:cNvPicPr>
          <p:nvPr/>
        </p:nvPicPr>
        <p:blipFill rotWithShape="1">
          <a:blip r:embed="rId4">
            <a:extLst>
              <a:ext uri="{28A0092B-C50C-407E-A947-70E740481C1C}">
                <a14:useLocalDpi xmlns:a14="http://schemas.microsoft.com/office/drawing/2010/main" val="0"/>
              </a:ext>
            </a:extLst>
          </a:blip>
          <a:srcRect b="16887"/>
          <a:stretch/>
        </p:blipFill>
        <p:spPr>
          <a:xfrm>
            <a:off x="7295457" y="460744"/>
            <a:ext cx="1817532" cy="889591"/>
          </a:xfrm>
          <a:prstGeom prst="rect">
            <a:avLst/>
          </a:prstGeom>
        </p:spPr>
      </p:pic>
    </p:spTree>
    <p:extLst>
      <p:ext uri="{BB962C8B-B14F-4D97-AF65-F5344CB8AC3E}">
        <p14:creationId xmlns:p14="http://schemas.microsoft.com/office/powerpoint/2010/main" val="145041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388EF69-FA8E-402B-A5A6-B6939A3129A5}"/>
              </a:ext>
            </a:extLst>
          </p:cNvPr>
          <p:cNvPicPr>
            <a:picLocks noChangeAspect="1"/>
          </p:cNvPicPr>
          <p:nvPr/>
        </p:nvPicPr>
        <p:blipFill>
          <a:blip r:embed="rId3"/>
          <a:stretch>
            <a:fillRect/>
          </a:stretch>
        </p:blipFill>
        <p:spPr>
          <a:xfrm>
            <a:off x="765176" y="1252663"/>
            <a:ext cx="3886742" cy="4544059"/>
          </a:xfrm>
          <a:prstGeom prst="rect">
            <a:avLst/>
          </a:prstGeom>
        </p:spPr>
      </p:pic>
      <p:pic>
        <p:nvPicPr>
          <p:cNvPr id="11" name="תמונה 10">
            <a:extLst>
              <a:ext uri="{FF2B5EF4-FFF2-40B4-BE49-F238E27FC236}">
                <a16:creationId xmlns:a16="http://schemas.microsoft.com/office/drawing/2014/main" id="{8B8E2101-6FB9-48EB-BF49-8EEC9A35F021}"/>
              </a:ext>
            </a:extLst>
          </p:cNvPr>
          <p:cNvPicPr>
            <a:picLocks noChangeAspect="1"/>
          </p:cNvPicPr>
          <p:nvPr/>
        </p:nvPicPr>
        <p:blipFill rotWithShape="1">
          <a:blip r:embed="rId4"/>
          <a:srcRect t="7915"/>
          <a:stretch/>
        </p:blipFill>
        <p:spPr>
          <a:xfrm>
            <a:off x="5765578" y="1252662"/>
            <a:ext cx="4866979" cy="4544059"/>
          </a:xfrm>
          <a:prstGeom prst="rect">
            <a:avLst/>
          </a:prstGeom>
        </p:spPr>
      </p:pic>
      <p:sp>
        <p:nvSpPr>
          <p:cNvPr id="12" name="כותרת 1">
            <a:extLst>
              <a:ext uri="{FF2B5EF4-FFF2-40B4-BE49-F238E27FC236}">
                <a16:creationId xmlns:a16="http://schemas.microsoft.com/office/drawing/2014/main" id="{32DA3E7D-C357-4C89-812C-BF02EB680D0B}"/>
              </a:ext>
            </a:extLst>
          </p:cNvPr>
          <p:cNvSpPr>
            <a:spLocks noGrp="1"/>
          </p:cNvSpPr>
          <p:nvPr>
            <p:ph type="title"/>
          </p:nvPr>
        </p:nvSpPr>
        <p:spPr>
          <a:xfrm>
            <a:off x="868719" y="192156"/>
            <a:ext cx="8596668" cy="869122"/>
          </a:xfrm>
        </p:spPr>
        <p:txBody>
          <a:bodyPr>
            <a:normAutofit/>
          </a:bodyPr>
          <a:lstStyle/>
          <a:p>
            <a:pPr algn="ctr"/>
            <a:r>
              <a:rPr lang="en-US" b="1" dirty="0">
                <a:solidFill>
                  <a:srgbClr val="002060"/>
                </a:solidFill>
                <a:cs typeface="Assistant" pitchFamily="2" charset="-79"/>
              </a:rPr>
              <a:t>Log output</a:t>
            </a:r>
            <a:endParaRPr lang="he-IL" b="1" dirty="0">
              <a:solidFill>
                <a:srgbClr val="002060"/>
              </a:solidFill>
              <a:cs typeface="Assistant" pitchFamily="2" charset="-79"/>
            </a:endParaRPr>
          </a:p>
        </p:txBody>
      </p:sp>
    </p:spTree>
    <p:extLst>
      <p:ext uri="{BB962C8B-B14F-4D97-AF65-F5344CB8AC3E}">
        <p14:creationId xmlns:p14="http://schemas.microsoft.com/office/powerpoint/2010/main" val="2659655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a:extLst>
              <a:ext uri="{FF2B5EF4-FFF2-40B4-BE49-F238E27FC236}">
                <a16:creationId xmlns:a16="http://schemas.microsoft.com/office/drawing/2014/main" id="{E6B91886-07E7-4C81-9AAF-69D8F8D5C895}"/>
              </a:ext>
            </a:extLst>
          </p:cNvPr>
          <p:cNvSpPr>
            <a:spLocks noGrp="1"/>
          </p:cNvSpPr>
          <p:nvPr>
            <p:ph type="body" idx="1"/>
          </p:nvPr>
        </p:nvSpPr>
        <p:spPr/>
        <p:txBody>
          <a:bodyPr/>
          <a:lstStyle/>
          <a:p>
            <a:r>
              <a:rPr lang="he-IL" dirty="0"/>
              <a:t>תוצאות – </a:t>
            </a:r>
            <a:r>
              <a:rPr lang="en-US" dirty="0"/>
              <a:t>log output</a:t>
            </a:r>
            <a:endParaRPr lang="he-IL" dirty="0"/>
          </a:p>
        </p:txBody>
      </p:sp>
      <p:sp>
        <p:nvSpPr>
          <p:cNvPr id="4" name="כותרת 1">
            <a:extLst>
              <a:ext uri="{FF2B5EF4-FFF2-40B4-BE49-F238E27FC236}">
                <a16:creationId xmlns:a16="http://schemas.microsoft.com/office/drawing/2014/main" id="{93B5F706-A804-47DC-865E-3C7CE1F9E864}"/>
              </a:ext>
            </a:extLst>
          </p:cNvPr>
          <p:cNvSpPr>
            <a:spLocks noGrp="1"/>
          </p:cNvSpPr>
          <p:nvPr>
            <p:ph type="title"/>
          </p:nvPr>
        </p:nvSpPr>
        <p:spPr>
          <a:xfrm>
            <a:off x="911250" y="362277"/>
            <a:ext cx="8596668" cy="869122"/>
          </a:xfrm>
        </p:spPr>
        <p:txBody>
          <a:bodyPr>
            <a:normAutofit fontScale="90000"/>
          </a:bodyPr>
          <a:lstStyle/>
          <a:p>
            <a:pPr algn="ctr"/>
            <a:r>
              <a:rPr lang="en-US" b="1" dirty="0">
                <a:solidFill>
                  <a:srgbClr val="002060"/>
                </a:solidFill>
                <a:cs typeface="Assistant" pitchFamily="2" charset="-79"/>
              </a:rPr>
              <a:t>Log output</a:t>
            </a:r>
            <a:br>
              <a:rPr lang="en-US" b="1" dirty="0">
                <a:solidFill>
                  <a:srgbClr val="002060"/>
                </a:solidFill>
                <a:cs typeface="Assistant" pitchFamily="2" charset="-79"/>
              </a:rPr>
            </a:br>
            <a:r>
              <a:rPr lang="en-US" sz="2000" b="1" dirty="0">
                <a:solidFill>
                  <a:srgbClr val="002060"/>
                </a:solidFill>
                <a:cs typeface="Assistant" pitchFamily="2" charset="-79"/>
              </a:rPr>
              <a:t>Replanning</a:t>
            </a:r>
            <a:endParaRPr lang="he-IL" b="1" dirty="0">
              <a:solidFill>
                <a:srgbClr val="002060"/>
              </a:solidFill>
              <a:cs typeface="Assistant" pitchFamily="2" charset="-79"/>
            </a:endParaRPr>
          </a:p>
        </p:txBody>
      </p:sp>
    </p:spTree>
    <p:extLst>
      <p:ext uri="{BB962C8B-B14F-4D97-AF65-F5344CB8AC3E}">
        <p14:creationId xmlns:p14="http://schemas.microsoft.com/office/powerpoint/2010/main" val="2265013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89DB29-573A-4FA8-BC7D-7A78F7A84C6B}"/>
              </a:ext>
            </a:extLst>
          </p:cNvPr>
          <p:cNvSpPr>
            <a:spLocks noGrp="1"/>
          </p:cNvSpPr>
          <p:nvPr>
            <p:ph type="title"/>
          </p:nvPr>
        </p:nvSpPr>
        <p:spPr>
          <a:xfrm>
            <a:off x="1092373" y="513907"/>
            <a:ext cx="8596668" cy="1320800"/>
          </a:xfrm>
        </p:spPr>
        <p:txBody>
          <a:bodyPr>
            <a:normAutofit/>
          </a:bodyPr>
          <a:lstStyle/>
          <a:p>
            <a:pPr algn="ctr"/>
            <a:r>
              <a:rPr lang="en-US" b="1" dirty="0">
                <a:solidFill>
                  <a:srgbClr val="002060"/>
                </a:solidFill>
              </a:rPr>
              <a:t>Future Work</a:t>
            </a:r>
            <a:endParaRPr lang="he-IL" sz="4400" b="1" dirty="0">
              <a:solidFill>
                <a:srgbClr val="002060"/>
              </a:solidFill>
              <a:latin typeface="Calibri Light" panose="020F0302020204030204" pitchFamily="34" charset="0"/>
              <a:cs typeface="Calibri Light" panose="020F0302020204030204" pitchFamily="34" charset="0"/>
            </a:endParaRPr>
          </a:p>
        </p:txBody>
      </p:sp>
      <p:sp>
        <p:nvSpPr>
          <p:cNvPr id="4" name="מציין מיקום טקסט 5">
            <a:extLst>
              <a:ext uri="{FF2B5EF4-FFF2-40B4-BE49-F238E27FC236}">
                <a16:creationId xmlns:a16="http://schemas.microsoft.com/office/drawing/2014/main" id="{3B5DEAFB-F646-4202-90B4-966131DC7291}"/>
              </a:ext>
            </a:extLst>
          </p:cNvPr>
          <p:cNvSpPr txBox="1">
            <a:spLocks/>
          </p:cNvSpPr>
          <p:nvPr/>
        </p:nvSpPr>
        <p:spPr>
          <a:xfrm>
            <a:off x="741129" y="1942214"/>
            <a:ext cx="6010545" cy="3357581"/>
          </a:xfrm>
          <a:prstGeom prst="rect">
            <a:avLst/>
          </a:prstGeom>
        </p:spPr>
        <p:txBody>
          <a:bodyPr vert="horz" lIns="91440" tIns="45720" rIns="91440" bIns="45720" rtlCol="0" anchor="ctr">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rtl="0">
              <a:lnSpc>
                <a:spcPct val="150000"/>
              </a:lnSpc>
            </a:pPr>
            <a:r>
              <a:rPr lang="en-US" sz="2400" b="0" i="0" dirty="0">
                <a:solidFill>
                  <a:srgbClr val="002060"/>
                </a:solidFill>
                <a:effectLst/>
                <a:cs typeface="Assistant" pitchFamily="2" charset="-79"/>
              </a:rPr>
              <a:t>More types of interruptions</a:t>
            </a:r>
            <a:br>
              <a:rPr lang="en-US" sz="2400" b="0" i="0" dirty="0">
                <a:solidFill>
                  <a:srgbClr val="002060"/>
                </a:solidFill>
                <a:effectLst/>
                <a:cs typeface="Assistant" pitchFamily="2" charset="-79"/>
              </a:rPr>
            </a:br>
            <a:endParaRPr lang="en-US" sz="2400" b="0" i="0" dirty="0">
              <a:solidFill>
                <a:srgbClr val="002060"/>
              </a:solidFill>
              <a:effectLst/>
              <a:cs typeface="Assistant" pitchFamily="2" charset="-79"/>
            </a:endParaRPr>
          </a:p>
          <a:p>
            <a:pPr algn="l" rtl="0">
              <a:lnSpc>
                <a:spcPct val="150000"/>
              </a:lnSpc>
            </a:pPr>
            <a:r>
              <a:rPr lang="en-US" sz="2400" dirty="0">
                <a:solidFill>
                  <a:srgbClr val="002060"/>
                </a:solidFill>
                <a:cs typeface="Assistant" pitchFamily="2" charset="-79"/>
              </a:rPr>
              <a:t>Add a GUI</a:t>
            </a:r>
            <a:br>
              <a:rPr lang="en-US" sz="2400" dirty="0">
                <a:solidFill>
                  <a:srgbClr val="002060"/>
                </a:solidFill>
                <a:cs typeface="Assistant" pitchFamily="2" charset="-79"/>
              </a:rPr>
            </a:br>
            <a:endParaRPr lang="en-US" sz="2400" dirty="0">
              <a:solidFill>
                <a:srgbClr val="002060"/>
              </a:solidFill>
              <a:cs typeface="Assistant" pitchFamily="2" charset="-79"/>
            </a:endParaRPr>
          </a:p>
          <a:p>
            <a:pPr algn="l" rtl="0">
              <a:lnSpc>
                <a:spcPct val="150000"/>
              </a:lnSpc>
            </a:pPr>
            <a:r>
              <a:rPr lang="en-US" sz="2400" b="0" i="0" dirty="0">
                <a:solidFill>
                  <a:srgbClr val="002060"/>
                </a:solidFill>
                <a:effectLst/>
                <a:cs typeface="Assistant" pitchFamily="2" charset="-79"/>
              </a:rPr>
              <a:t>Make the system interactive</a:t>
            </a:r>
            <a:endParaRPr lang="en-US" sz="2400" dirty="0">
              <a:solidFill>
                <a:srgbClr val="002060"/>
              </a:solidFill>
              <a:cs typeface="Assistant" pitchFamily="2" charset="-79"/>
            </a:endParaRPr>
          </a:p>
          <a:p>
            <a:pPr marL="0" indent="0" algn="l" rtl="0">
              <a:buFont typeface="Wingdings 3" charset="2"/>
              <a:buNone/>
            </a:pPr>
            <a:endParaRPr lang="en-US" dirty="0"/>
          </a:p>
        </p:txBody>
      </p:sp>
      <p:pic>
        <p:nvPicPr>
          <p:cNvPr id="8" name="תמונה 7" descr="תמונה שמכילה שמים, חוץ, מים, סירה&#10;&#10;התיאור נוצר באופן אוטומטי">
            <a:extLst>
              <a:ext uri="{FF2B5EF4-FFF2-40B4-BE49-F238E27FC236}">
                <a16:creationId xmlns:a16="http://schemas.microsoft.com/office/drawing/2014/main" id="{B1358407-6733-4644-B97C-34DD341E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238" y="2601793"/>
            <a:ext cx="4054375" cy="2698002"/>
          </a:xfrm>
          <a:prstGeom prst="rect">
            <a:avLst/>
          </a:prstGeom>
        </p:spPr>
      </p:pic>
      <p:pic>
        <p:nvPicPr>
          <p:cNvPr id="10" name="תמונה 9" descr="תמונה שמכילה שמי הלילה&#10;&#10;התיאור נוצר באופן אוטומטי">
            <a:extLst>
              <a:ext uri="{FF2B5EF4-FFF2-40B4-BE49-F238E27FC236}">
                <a16:creationId xmlns:a16="http://schemas.microsoft.com/office/drawing/2014/main" id="{B39DA20B-DAFF-4388-BCE5-C7968C1CE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238" y="2601793"/>
            <a:ext cx="4110920" cy="2698002"/>
          </a:xfrm>
          <a:prstGeom prst="rect">
            <a:avLst/>
          </a:prstGeom>
        </p:spPr>
      </p:pic>
    </p:spTree>
    <p:extLst>
      <p:ext uri="{BB962C8B-B14F-4D97-AF65-F5344CB8AC3E}">
        <p14:creationId xmlns:p14="http://schemas.microsoft.com/office/powerpoint/2010/main" val="385312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Many question marks on black background">
            <a:extLst>
              <a:ext uri="{FF2B5EF4-FFF2-40B4-BE49-F238E27FC236}">
                <a16:creationId xmlns:a16="http://schemas.microsoft.com/office/drawing/2014/main" id="{8ACEC28C-A60E-41B8-86C2-F2DA1EF2ACAB}"/>
              </a:ext>
            </a:extLst>
          </p:cNvPr>
          <p:cNvPicPr>
            <a:picLocks noChangeAspect="1"/>
          </p:cNvPicPr>
          <p:nvPr/>
        </p:nvPicPr>
        <p:blipFill rotWithShape="1">
          <a:blip r:embed="rId3"/>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כותרת 1">
            <a:extLst>
              <a:ext uri="{FF2B5EF4-FFF2-40B4-BE49-F238E27FC236}">
                <a16:creationId xmlns:a16="http://schemas.microsoft.com/office/drawing/2014/main" id="{E522553B-C7D9-4D76-975B-4933ADAD11C3}"/>
              </a:ext>
            </a:extLst>
          </p:cNvPr>
          <p:cNvSpPr>
            <a:spLocks noGrp="1"/>
          </p:cNvSpPr>
          <p:nvPr>
            <p:ph type="title"/>
          </p:nvPr>
        </p:nvSpPr>
        <p:spPr>
          <a:xfrm>
            <a:off x="668867" y="3168502"/>
            <a:ext cx="4088190" cy="879257"/>
          </a:xfrm>
        </p:spPr>
        <p:txBody>
          <a:bodyPr vert="horz" lIns="91440" tIns="45720" rIns="91440" bIns="45720" rtlCol="0" anchor="b">
            <a:normAutofit/>
          </a:bodyPr>
          <a:lstStyle/>
          <a:p>
            <a:pPr algn="r" rtl="0"/>
            <a:r>
              <a:rPr lang="en-US" sz="4800" b="1" dirty="0"/>
              <a:t>Questions</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94559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a:xfrm>
            <a:off x="1006945" y="609600"/>
            <a:ext cx="8596668" cy="1320800"/>
          </a:xfrm>
        </p:spPr>
        <p:txBody>
          <a:bodyPr>
            <a:normAutofit/>
          </a:bodyPr>
          <a:lstStyle/>
          <a:p>
            <a:pPr algn="ctr"/>
            <a:r>
              <a:rPr lang="en-US" b="1" dirty="0">
                <a:solidFill>
                  <a:srgbClr val="002060"/>
                </a:solidFill>
              </a:rPr>
              <a:t>Offline algorithm</a:t>
            </a:r>
            <a:endParaRPr lang="he-IL"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677334" y="1407549"/>
            <a:ext cx="10515600" cy="1879600"/>
          </a:xfrm>
        </p:spPr>
        <p:txBody>
          <a:bodyPr>
            <a:normAutofit lnSpcReduction="10000"/>
          </a:bodyPr>
          <a:lstStyle/>
          <a:p>
            <a:pPr lvl="1" algn="l" rtl="0">
              <a:lnSpc>
                <a:spcPct val="150000"/>
              </a:lnSpc>
            </a:pPr>
            <a:r>
              <a:rPr lang="en-US" sz="2400" dirty="0">
                <a:solidFill>
                  <a:srgbClr val="002060"/>
                </a:solidFill>
              </a:rPr>
              <a:t>Implemented using graph theory and boosted by neural network.</a:t>
            </a:r>
          </a:p>
          <a:p>
            <a:pPr lvl="1" algn="l" rtl="0">
              <a:lnSpc>
                <a:spcPct val="150000"/>
              </a:lnSpc>
            </a:pPr>
            <a:r>
              <a:rPr lang="en-US" sz="2400" dirty="0">
                <a:solidFill>
                  <a:srgbClr val="002060"/>
                </a:solidFill>
              </a:rPr>
              <a:t>Input – a config file.</a:t>
            </a:r>
          </a:p>
          <a:p>
            <a:pPr lvl="1" algn="l" rtl="0">
              <a:lnSpc>
                <a:spcPct val="150000"/>
              </a:lnSpc>
            </a:pPr>
            <a:r>
              <a:rPr lang="en-US" sz="2400" dirty="0">
                <a:solidFill>
                  <a:srgbClr val="002060"/>
                </a:solidFill>
              </a:rPr>
              <a:t>Output</a:t>
            </a:r>
            <a:r>
              <a:rPr lang="en-US" sz="2400" b="1" dirty="0">
                <a:solidFill>
                  <a:srgbClr val="002060"/>
                </a:solidFill>
              </a:rPr>
              <a:t> </a:t>
            </a:r>
            <a:r>
              <a:rPr lang="en-US" sz="2400" dirty="0">
                <a:solidFill>
                  <a:srgbClr val="002060"/>
                </a:solidFill>
              </a:rPr>
              <a:t>–</a:t>
            </a:r>
            <a:r>
              <a:rPr lang="en-US" sz="2400" b="1" dirty="0">
                <a:solidFill>
                  <a:srgbClr val="002060"/>
                </a:solidFill>
              </a:rPr>
              <a:t> </a:t>
            </a:r>
            <a:r>
              <a:rPr lang="en-US" sz="2400" dirty="0">
                <a:solidFill>
                  <a:srgbClr val="002060"/>
                </a:solidFill>
              </a:rPr>
              <a:t>day plan as a log file.</a:t>
            </a:r>
          </a:p>
        </p:txBody>
      </p:sp>
      <p:pic>
        <p:nvPicPr>
          <p:cNvPr id="5" name="תמונה 4">
            <a:extLst>
              <a:ext uri="{FF2B5EF4-FFF2-40B4-BE49-F238E27FC236}">
                <a16:creationId xmlns:a16="http://schemas.microsoft.com/office/drawing/2014/main" id="{23BADA06-BFF7-4F78-AB5C-A3CFF5745D58}"/>
              </a:ext>
            </a:extLst>
          </p:cNvPr>
          <p:cNvPicPr>
            <a:picLocks noChangeAspect="1"/>
          </p:cNvPicPr>
          <p:nvPr/>
        </p:nvPicPr>
        <p:blipFill>
          <a:blip r:embed="rId3"/>
          <a:stretch>
            <a:fillRect/>
          </a:stretch>
        </p:blipFill>
        <p:spPr>
          <a:xfrm>
            <a:off x="1343664" y="3848986"/>
            <a:ext cx="7930338" cy="1671167"/>
          </a:xfrm>
          <a:prstGeom prst="rect">
            <a:avLst/>
          </a:prstGeom>
        </p:spPr>
      </p:pic>
    </p:spTree>
    <p:extLst>
      <p:ext uri="{BB962C8B-B14F-4D97-AF65-F5344CB8AC3E}">
        <p14:creationId xmlns:p14="http://schemas.microsoft.com/office/powerpoint/2010/main" val="270170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C3AF8-4F60-436D-88E9-A7B5F651D8D5}"/>
              </a:ext>
            </a:extLst>
          </p:cNvPr>
          <p:cNvSpPr>
            <a:spLocks noGrp="1"/>
          </p:cNvSpPr>
          <p:nvPr>
            <p:ph type="title"/>
          </p:nvPr>
        </p:nvSpPr>
        <p:spPr/>
        <p:txBody>
          <a:bodyPr>
            <a:normAutofit/>
          </a:bodyPr>
          <a:lstStyle/>
          <a:p>
            <a:pPr algn="ctr"/>
            <a:r>
              <a:rPr lang="en-US" b="1" dirty="0">
                <a:solidFill>
                  <a:srgbClr val="002060"/>
                </a:solidFill>
              </a:rPr>
              <a:t>Offline algorithm</a:t>
            </a:r>
            <a:br>
              <a:rPr lang="en-US" sz="4400" b="1" dirty="0">
                <a:solidFill>
                  <a:srgbClr val="002060"/>
                </a:solidFill>
              </a:rPr>
            </a:br>
            <a:r>
              <a:rPr lang="en-US" sz="1800" b="1" dirty="0">
                <a:solidFill>
                  <a:srgbClr val="002060"/>
                </a:solidFill>
              </a:rPr>
              <a:t>planning with times and constrains</a:t>
            </a:r>
            <a:endParaRPr lang="he-IL" sz="1800" b="1" dirty="0">
              <a:solidFill>
                <a:srgbClr val="002060"/>
              </a:solidFill>
            </a:endParaRPr>
          </a:p>
        </p:txBody>
      </p:sp>
      <p:sp>
        <p:nvSpPr>
          <p:cNvPr id="4" name="מציין מיקום טקסט 3">
            <a:extLst>
              <a:ext uri="{FF2B5EF4-FFF2-40B4-BE49-F238E27FC236}">
                <a16:creationId xmlns:a16="http://schemas.microsoft.com/office/drawing/2014/main" id="{4D71BCBC-EEA7-4CA5-86B5-64B74274D72E}"/>
              </a:ext>
            </a:extLst>
          </p:cNvPr>
          <p:cNvSpPr>
            <a:spLocks noGrp="1"/>
          </p:cNvSpPr>
          <p:nvPr>
            <p:ph type="body" idx="4294967295"/>
          </p:nvPr>
        </p:nvSpPr>
        <p:spPr>
          <a:xfrm>
            <a:off x="346728" y="1490505"/>
            <a:ext cx="10515600" cy="2713038"/>
          </a:xfrm>
        </p:spPr>
        <p:txBody>
          <a:bodyPr>
            <a:normAutofit/>
          </a:bodyPr>
          <a:lstStyle/>
          <a:p>
            <a:pPr marL="342900" indent="-342900">
              <a:buFont typeface="Arial" panose="020B0604020202020204" pitchFamily="34" charset="0"/>
              <a:buChar char="•"/>
            </a:pPr>
            <a:endParaRPr lang="he-IL" sz="2000" dirty="0">
              <a:solidFill>
                <a:srgbClr val="002060"/>
              </a:solidFill>
            </a:endParaRPr>
          </a:p>
          <a:p>
            <a:pPr marL="342900" indent="-342900" algn="l" rtl="0">
              <a:lnSpc>
                <a:spcPct val="120000"/>
              </a:lnSpc>
            </a:pPr>
            <a:r>
              <a:rPr lang="en-US" sz="2400" dirty="0">
                <a:solidFill>
                  <a:srgbClr val="002060"/>
                </a:solidFill>
              </a:rPr>
              <a:t>The planning problem under time constrains is an </a:t>
            </a:r>
            <a:br>
              <a:rPr lang="en-US" sz="2400" dirty="0">
                <a:solidFill>
                  <a:srgbClr val="002060"/>
                </a:solidFill>
              </a:rPr>
            </a:br>
            <a:r>
              <a:rPr lang="en-US" sz="2400" dirty="0">
                <a:solidFill>
                  <a:srgbClr val="002060"/>
                </a:solidFill>
              </a:rPr>
              <a:t>optimization problem that finds the optimal solution.</a:t>
            </a:r>
          </a:p>
          <a:p>
            <a:pPr marL="342900" indent="-342900" algn="l" rtl="0">
              <a:lnSpc>
                <a:spcPct val="120000"/>
              </a:lnSpc>
            </a:pPr>
            <a:r>
              <a:rPr lang="en-US" sz="2400" dirty="0">
                <a:solidFill>
                  <a:srgbClr val="002060"/>
                </a:solidFill>
              </a:rPr>
              <a:t>The constrains are represented in data structure called STN graph.</a:t>
            </a:r>
          </a:p>
        </p:txBody>
      </p:sp>
      <p:pic>
        <p:nvPicPr>
          <p:cNvPr id="6" name="תמונה 5">
            <a:extLst>
              <a:ext uri="{FF2B5EF4-FFF2-40B4-BE49-F238E27FC236}">
                <a16:creationId xmlns:a16="http://schemas.microsoft.com/office/drawing/2014/main" id="{880F645F-C6CD-4790-B910-091A31969DA3}"/>
              </a:ext>
            </a:extLst>
          </p:cNvPr>
          <p:cNvPicPr>
            <a:picLocks noChangeAspect="1"/>
          </p:cNvPicPr>
          <p:nvPr/>
        </p:nvPicPr>
        <p:blipFill>
          <a:blip r:embed="rId3"/>
          <a:stretch>
            <a:fillRect/>
          </a:stretch>
        </p:blipFill>
        <p:spPr>
          <a:xfrm>
            <a:off x="346728" y="3763647"/>
            <a:ext cx="9061090" cy="1812218"/>
          </a:xfrm>
          <a:prstGeom prst="rect">
            <a:avLst/>
          </a:prstGeom>
        </p:spPr>
      </p:pic>
    </p:spTree>
    <p:extLst>
      <p:ext uri="{BB962C8B-B14F-4D97-AF65-F5344CB8AC3E}">
        <p14:creationId xmlns:p14="http://schemas.microsoft.com/office/powerpoint/2010/main" val="140826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2" name="תמונה 11">
            <a:extLst>
              <a:ext uri="{FF2B5EF4-FFF2-40B4-BE49-F238E27FC236}">
                <a16:creationId xmlns:a16="http://schemas.microsoft.com/office/drawing/2014/main" id="{34A708CC-6FFC-4D85-891D-5DA72D883CBC}"/>
              </a:ext>
            </a:extLst>
          </p:cNvPr>
          <p:cNvPicPr>
            <a:picLocks noChangeAspect="1"/>
          </p:cNvPicPr>
          <p:nvPr/>
        </p:nvPicPr>
        <p:blipFill>
          <a:blip r:embed="rId6"/>
          <a:stretch>
            <a:fillRect/>
          </a:stretch>
        </p:blipFill>
        <p:spPr>
          <a:xfrm>
            <a:off x="298262" y="3571416"/>
            <a:ext cx="11593543" cy="3286584"/>
          </a:xfrm>
          <a:prstGeom prst="rect">
            <a:avLst/>
          </a:prstGeom>
        </p:spPr>
      </p:pic>
      <p:sp>
        <p:nvSpPr>
          <p:cNvPr id="10" name="כותרת 1">
            <a:extLst>
              <a:ext uri="{FF2B5EF4-FFF2-40B4-BE49-F238E27FC236}">
                <a16:creationId xmlns:a16="http://schemas.microsoft.com/office/drawing/2014/main" id="{CF5251A9-F12A-43AD-8588-03B67267A852}"/>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20436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7" name="תמונה 6">
            <a:extLst>
              <a:ext uri="{FF2B5EF4-FFF2-40B4-BE49-F238E27FC236}">
                <a16:creationId xmlns:a16="http://schemas.microsoft.com/office/drawing/2014/main" id="{40BC009B-2335-4348-8F23-3199171A95D6}"/>
              </a:ext>
            </a:extLst>
          </p:cNvPr>
          <p:cNvPicPr>
            <a:picLocks noChangeAspect="1"/>
          </p:cNvPicPr>
          <p:nvPr/>
        </p:nvPicPr>
        <p:blipFill>
          <a:blip r:embed="rId5"/>
          <a:stretch>
            <a:fillRect/>
          </a:stretch>
        </p:blipFill>
        <p:spPr>
          <a:xfrm>
            <a:off x="307789" y="3609522"/>
            <a:ext cx="11574490" cy="3248478"/>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sp>
        <p:nvSpPr>
          <p:cNvPr id="10" name="כותרת 1">
            <a:extLst>
              <a:ext uri="{FF2B5EF4-FFF2-40B4-BE49-F238E27FC236}">
                <a16:creationId xmlns:a16="http://schemas.microsoft.com/office/drawing/2014/main" id="{7599FD36-8188-482C-8184-E89C19E732B7}"/>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14923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6" name="תמונה 5">
            <a:extLst>
              <a:ext uri="{FF2B5EF4-FFF2-40B4-BE49-F238E27FC236}">
                <a16:creationId xmlns:a16="http://schemas.microsoft.com/office/drawing/2014/main" id="{6CA58AB9-D144-4126-BFE9-887E2BF19C9C}"/>
              </a:ext>
            </a:extLst>
          </p:cNvPr>
          <p:cNvPicPr>
            <a:picLocks noChangeAspect="1"/>
          </p:cNvPicPr>
          <p:nvPr/>
        </p:nvPicPr>
        <p:blipFill>
          <a:blip r:embed="rId6"/>
          <a:stretch>
            <a:fillRect/>
          </a:stretch>
        </p:blipFill>
        <p:spPr>
          <a:xfrm>
            <a:off x="298262" y="3587068"/>
            <a:ext cx="11593543" cy="3286584"/>
          </a:xfrm>
          <a:prstGeom prst="rect">
            <a:avLst/>
          </a:prstGeom>
        </p:spPr>
      </p:pic>
      <p:sp>
        <p:nvSpPr>
          <p:cNvPr id="10" name="כותרת 1">
            <a:extLst>
              <a:ext uri="{FF2B5EF4-FFF2-40B4-BE49-F238E27FC236}">
                <a16:creationId xmlns:a16="http://schemas.microsoft.com/office/drawing/2014/main" id="{7647FBB3-9751-4147-A385-174E9A5847F9}"/>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428516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אדם, אישה, צהוב&#10;&#10;התיאור נוצר באופן אוטומטי">
            <a:extLst>
              <a:ext uri="{FF2B5EF4-FFF2-40B4-BE49-F238E27FC236}">
                <a16:creationId xmlns:a16="http://schemas.microsoft.com/office/drawing/2014/main" id="{EDDB7786-76CD-4A8A-A880-EBF494D0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24" y="2116336"/>
            <a:ext cx="1405353" cy="1437141"/>
          </a:xfrm>
          <a:prstGeom prst="rect">
            <a:avLst/>
          </a:prstGeom>
        </p:spPr>
      </p:pic>
      <p:pic>
        <p:nvPicPr>
          <p:cNvPr id="5" name="תמונה 4">
            <a:extLst>
              <a:ext uri="{FF2B5EF4-FFF2-40B4-BE49-F238E27FC236}">
                <a16:creationId xmlns:a16="http://schemas.microsoft.com/office/drawing/2014/main" id="{466F62E2-1907-4989-ADC9-9D03C27B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762" y="2082743"/>
            <a:ext cx="1388607" cy="1504325"/>
          </a:xfrm>
          <a:prstGeom prst="rect">
            <a:avLst/>
          </a:prstGeom>
        </p:spPr>
      </p:pic>
      <p:pic>
        <p:nvPicPr>
          <p:cNvPr id="9" name="תמונה 8" descr="תמונה שמכילה טקסט, אלקטרוניקה, תצוגה&#10;&#10;התיאור נוצר באופן אוטומטי">
            <a:extLst>
              <a:ext uri="{FF2B5EF4-FFF2-40B4-BE49-F238E27FC236}">
                <a16:creationId xmlns:a16="http://schemas.microsoft.com/office/drawing/2014/main" id="{9E80280A-0B79-4ECC-A14D-A9AC46D19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504" y="2310577"/>
            <a:ext cx="1822530" cy="1048656"/>
          </a:xfrm>
          <a:prstGeom prst="rect">
            <a:avLst/>
          </a:prstGeom>
        </p:spPr>
      </p:pic>
      <p:pic>
        <p:nvPicPr>
          <p:cNvPr id="13" name="תמונה 12">
            <a:extLst>
              <a:ext uri="{FF2B5EF4-FFF2-40B4-BE49-F238E27FC236}">
                <a16:creationId xmlns:a16="http://schemas.microsoft.com/office/drawing/2014/main" id="{B7125C9F-BA99-4360-8C64-1A47F86DA1D0}"/>
              </a:ext>
            </a:extLst>
          </p:cNvPr>
          <p:cNvPicPr>
            <a:picLocks noChangeAspect="1"/>
          </p:cNvPicPr>
          <p:nvPr/>
        </p:nvPicPr>
        <p:blipFill>
          <a:blip r:embed="rId6"/>
          <a:stretch>
            <a:fillRect/>
          </a:stretch>
        </p:blipFill>
        <p:spPr>
          <a:xfrm>
            <a:off x="303025" y="3587068"/>
            <a:ext cx="11584017" cy="3277057"/>
          </a:xfrm>
          <a:prstGeom prst="rect">
            <a:avLst/>
          </a:prstGeom>
        </p:spPr>
      </p:pic>
      <p:sp>
        <p:nvSpPr>
          <p:cNvPr id="10" name="כותרת 1">
            <a:extLst>
              <a:ext uri="{FF2B5EF4-FFF2-40B4-BE49-F238E27FC236}">
                <a16:creationId xmlns:a16="http://schemas.microsoft.com/office/drawing/2014/main" id="{067F3A38-AC51-4E9A-B6F3-07577BF61D2B}"/>
              </a:ext>
            </a:extLst>
          </p:cNvPr>
          <p:cNvSpPr>
            <a:spLocks noGrp="1"/>
          </p:cNvSpPr>
          <p:nvPr>
            <p:ph type="title"/>
          </p:nvPr>
        </p:nvSpPr>
        <p:spPr>
          <a:xfrm>
            <a:off x="677334" y="609600"/>
            <a:ext cx="8596668" cy="1320800"/>
          </a:xfrm>
        </p:spPr>
        <p:txBody>
          <a:bodyPr>
            <a:normAutofit/>
          </a:bodyPr>
          <a:lstStyle/>
          <a:p>
            <a:pPr algn="ctr" rtl="0"/>
            <a:r>
              <a:rPr lang="en-US" b="1" dirty="0">
                <a:solidFill>
                  <a:srgbClr val="002060"/>
                </a:solidFill>
              </a:rPr>
              <a:t>STN graph</a:t>
            </a:r>
            <a:br>
              <a:rPr lang="en-US" sz="4400" b="1" dirty="0">
                <a:solidFill>
                  <a:srgbClr val="002060"/>
                </a:solidFill>
              </a:rPr>
            </a:br>
            <a:r>
              <a:rPr lang="en-US" sz="1800" b="1" dirty="0">
                <a:solidFill>
                  <a:srgbClr val="002060"/>
                </a:solidFill>
              </a:rPr>
              <a:t>example with interrupt</a:t>
            </a:r>
            <a:endParaRPr lang="he-IL" sz="1800" b="1" dirty="0">
              <a:solidFill>
                <a:srgbClr val="002060"/>
              </a:solidFill>
            </a:endParaRPr>
          </a:p>
        </p:txBody>
      </p:sp>
    </p:spTree>
    <p:extLst>
      <p:ext uri="{BB962C8B-B14F-4D97-AF65-F5344CB8AC3E}">
        <p14:creationId xmlns:p14="http://schemas.microsoft.com/office/powerpoint/2010/main" val="670283756"/>
      </p:ext>
    </p:extLst>
  </p:cSld>
  <p:clrMapOvr>
    <a:masterClrMapping/>
  </p:clrMapOvr>
</p:sld>
</file>

<file path=ppt/theme/theme1.xml><?xml version="1.0" encoding="utf-8"?>
<a:theme xmlns:a="http://schemas.openxmlformats.org/drawingml/2006/main" name="עיצוב מותאם אישית">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14658</TotalTime>
  <Words>3409</Words>
  <Application>Microsoft Office PowerPoint</Application>
  <PresentationFormat>מסך רחב</PresentationFormat>
  <Paragraphs>446</Paragraphs>
  <Slides>36</Slides>
  <Notes>36</Notes>
  <HiddenSlides>1</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36</vt:i4>
      </vt:variant>
    </vt:vector>
  </HeadingPairs>
  <TitlesOfParts>
    <vt:vector size="44" baseType="lpstr">
      <vt:lpstr>Arial</vt:lpstr>
      <vt:lpstr>Calibri</vt:lpstr>
      <vt:lpstr>Calibri Light</vt:lpstr>
      <vt:lpstr>Courier New</vt:lpstr>
      <vt:lpstr>Trebuchet MS</vt:lpstr>
      <vt:lpstr>Wingdings 3</vt:lpstr>
      <vt:lpstr>עיצוב מותאם אישית</vt:lpstr>
      <vt:lpstr>פיאה</vt:lpstr>
      <vt:lpstr>Online algorithm for Airport management Final Presentation </vt:lpstr>
      <vt:lpstr>Motivation</vt:lpstr>
      <vt:lpstr>The problem</vt:lpstr>
      <vt:lpstr>Offline algorithm</vt:lpstr>
      <vt:lpstr>Offline algorithm planning with times and constrains</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STN graph example with interrupt</vt:lpstr>
      <vt:lpstr>מצגת של PowerPoint‏</vt:lpstr>
      <vt:lpstr>Project Goal</vt:lpstr>
      <vt:lpstr>General schema of the problem</vt:lpstr>
      <vt:lpstr>Project Assumptions</vt:lpstr>
      <vt:lpstr>Block Diagram</vt:lpstr>
      <vt:lpstr>מצגת של PowerPoint‏</vt:lpstr>
      <vt:lpstr>מצגת של PowerPoint‏</vt:lpstr>
      <vt:lpstr>Controller module</vt:lpstr>
      <vt:lpstr>Controller module STN Graph</vt:lpstr>
      <vt:lpstr>Controller module Heap</vt:lpstr>
      <vt:lpstr>Simulator module</vt:lpstr>
      <vt:lpstr>מצגת של PowerPoint‏</vt:lpstr>
      <vt:lpstr>Events module</vt:lpstr>
      <vt:lpstr>Clock module</vt:lpstr>
      <vt:lpstr>Clock module Problems and Solutions</vt:lpstr>
      <vt:lpstr>State module</vt:lpstr>
      <vt:lpstr>State module state to config</vt:lpstr>
      <vt:lpstr>Interrupt module</vt:lpstr>
      <vt:lpstr>Log output</vt:lpstr>
      <vt:lpstr>Log output Replanning</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Hodaya Cohen-Adiv</dc:creator>
  <cp:lastModifiedBy>Yoav Cohen</cp:lastModifiedBy>
  <cp:revision>215</cp:revision>
  <dcterms:created xsi:type="dcterms:W3CDTF">2021-10-26T16:00:14Z</dcterms:created>
  <dcterms:modified xsi:type="dcterms:W3CDTF">2021-11-11T14:45:02Z</dcterms:modified>
</cp:coreProperties>
</file>